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A45200"/>
    <a:srgbClr val="99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FDD05-DA78-492A-8A90-EC837976D5AB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FE750-4DCE-4135-9FA8-0B692DE1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80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AutoNum type="romanUcPeriod"/>
            </a:pPr>
            <a:r>
              <a:rPr lang="en-US" sz="1400" dirty="0" smtClean="0"/>
              <a:t>Suppression of Truth  vv. 18-20</a:t>
            </a:r>
          </a:p>
          <a:p>
            <a:pPr marL="857250" indent="-857250"/>
            <a:r>
              <a:rPr lang="en-US" sz="1200" dirty="0" smtClean="0"/>
              <a:t>“wrath “ = </a:t>
            </a:r>
            <a:r>
              <a:rPr lang="en-US" sz="1200" i="1" dirty="0" err="1" smtClean="0"/>
              <a:t>orga</a:t>
            </a:r>
            <a:r>
              <a:rPr lang="en-US" sz="1200" dirty="0" smtClean="0"/>
              <a:t>= settled, determined,</a:t>
            </a:r>
          </a:p>
          <a:p>
            <a:pPr marL="857250" indent="-857250"/>
            <a:r>
              <a:rPr lang="en-US" sz="1200" dirty="0" smtClean="0"/>
              <a:t>controlled</a:t>
            </a:r>
          </a:p>
          <a:p>
            <a:pPr marL="857250" indent="-857250"/>
            <a:endParaRPr lang="en-US" sz="800" dirty="0" smtClean="0"/>
          </a:p>
          <a:p>
            <a:pPr marL="857250" indent="-857250"/>
            <a:r>
              <a:rPr lang="en-US" sz="1200" dirty="0" smtClean="0"/>
              <a:t>“suppress” = “hold down”</a:t>
            </a:r>
          </a:p>
          <a:p>
            <a:pPr marL="857250" indent="-857250"/>
            <a:endParaRPr lang="en-US" sz="800" dirty="0" smtClean="0"/>
          </a:p>
          <a:p>
            <a:pPr marL="857250" indent="-857250"/>
            <a:r>
              <a:rPr lang="en-US" sz="1200" dirty="0" smtClean="0"/>
              <a:t>General Revelation:  embedded in </a:t>
            </a:r>
          </a:p>
          <a:p>
            <a:pPr marL="857250" indent="-857250"/>
            <a:r>
              <a:rPr lang="en-US" sz="1200" dirty="0" smtClean="0"/>
              <a:t>creation is the knowledge of God.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E750-4DCE-4135-9FA8-0B692DE163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11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en-US" sz="1400" dirty="0" smtClean="0"/>
              <a:t>Perversion of Truth vv. 21-23</a:t>
            </a:r>
          </a:p>
          <a:p>
            <a:pPr marL="857250" indent="-857250"/>
            <a:r>
              <a:rPr lang="en-US" sz="1200" dirty="0" smtClean="0"/>
              <a:t>Men turned from revelation to </a:t>
            </a:r>
          </a:p>
          <a:p>
            <a:pPr marL="857250" indent="-857250"/>
            <a:r>
              <a:rPr lang="en-US" sz="1200" dirty="0" smtClean="0"/>
              <a:t>Philosophy=“thinking they were wise”</a:t>
            </a:r>
          </a:p>
          <a:p>
            <a:pPr marL="857250" indent="-857250"/>
            <a:endParaRPr lang="en-US" sz="900" dirty="0" smtClean="0"/>
          </a:p>
          <a:p>
            <a:pPr marL="857250" indent="-857250"/>
            <a:r>
              <a:rPr lang="en-US" sz="1200" dirty="0" smtClean="0"/>
              <a:t>Suppression and perversion of </a:t>
            </a:r>
          </a:p>
          <a:p>
            <a:pPr marL="857250" indent="-857250"/>
            <a:r>
              <a:rPr lang="en-US" sz="1200" dirty="0" smtClean="0"/>
              <a:t>the truth leads to idolatry.</a:t>
            </a:r>
          </a:p>
          <a:p>
            <a:pPr marL="857250" indent="-857250"/>
            <a:endParaRPr lang="en-US" sz="900" dirty="0" smtClean="0"/>
          </a:p>
          <a:p>
            <a:pPr marL="857250" indent="-857250"/>
            <a:r>
              <a:rPr lang="en-US" sz="1200" dirty="0" smtClean="0"/>
              <a:t>Anything we put in front of </a:t>
            </a:r>
          </a:p>
          <a:p>
            <a:pPr marL="857250" indent="-857250"/>
            <a:r>
              <a:rPr lang="en-US" sz="1200" dirty="0" smtClean="0"/>
              <a:t>God is an idol!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E750-4DCE-4135-9FA8-0B692DE163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6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n-US" sz="1200" dirty="0" smtClean="0"/>
              <a:t>Perversion of Life vv. 24-25</a:t>
            </a:r>
          </a:p>
          <a:p>
            <a:pPr marL="857250" indent="-857250"/>
            <a:endParaRPr lang="en-US" sz="1200" dirty="0" smtClean="0"/>
          </a:p>
          <a:p>
            <a:pPr marL="857250" indent="-857250"/>
            <a:r>
              <a:rPr lang="en-US" sz="1200" dirty="0" smtClean="0"/>
              <a:t> “God gave them up” = </a:t>
            </a:r>
          </a:p>
          <a:p>
            <a:pPr marL="857250" indent="-857250"/>
            <a:r>
              <a:rPr lang="en-US" sz="1200" dirty="0" smtClean="0"/>
              <a:t>He gave them over to what they</a:t>
            </a:r>
          </a:p>
          <a:p>
            <a:pPr marL="857250" indent="-857250"/>
            <a:r>
              <a:rPr lang="en-US" sz="1200" dirty="0" smtClean="0"/>
              <a:t>wanted!</a:t>
            </a:r>
            <a:endParaRPr lang="en-US" sz="11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E750-4DCE-4135-9FA8-0B692DE163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1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A8DC1BE-426E-41C0-BEEC-B6546399E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129ED87-A37D-4636-A2C3-00433C6FA43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5200">
            <a:alpha val="8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29ED87-A37D-4636-A2C3-00433C6FA43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8DC1BE-426E-41C0-BEEC-B6546399E37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andy\Pictures\Web Site\New folder\The Book of Rom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52400"/>
            <a:ext cx="42828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The Anatomy of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 rot="20544979">
            <a:off x="5285920" y="364177"/>
            <a:ext cx="16257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  <a:effectLst>
                  <a:outerShdw blurRad="50800" dist="114300" algn="l" rotWithShape="0">
                    <a:prstClr val="black">
                      <a:alpha val="40000"/>
                    </a:prstClr>
                  </a:outerShdw>
                </a:effectLst>
                <a:latin typeface="Stucco" pitchFamily="2" charset="0"/>
              </a:rPr>
              <a:t>SIN</a:t>
            </a:r>
            <a:endParaRPr lang="en-US" sz="8800" b="1" dirty="0">
              <a:ln>
                <a:solidFill>
                  <a:schemeClr val="tx1"/>
                </a:solidFill>
              </a:ln>
              <a:solidFill>
                <a:srgbClr val="663300"/>
              </a:solidFill>
              <a:effectLst>
                <a:outerShdw blurRad="50800" dist="114300" algn="l" rotWithShape="0">
                  <a:prstClr val="black">
                    <a:alpha val="40000"/>
                  </a:prstClr>
                </a:outerShdw>
              </a:effectLst>
              <a:latin typeface="Stucc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838200"/>
            <a:ext cx="2845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Romans 1:18-25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52600"/>
            <a:ext cx="8610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AutoNum type="romanUcPeriod"/>
            </a:pPr>
            <a:r>
              <a:rPr lang="en-US" sz="4000" dirty="0" smtClean="0"/>
              <a:t>Suppression of Truth  vv. 18-20</a:t>
            </a:r>
          </a:p>
          <a:p>
            <a:pPr marL="857250" indent="-857250"/>
            <a:r>
              <a:rPr lang="en-US" sz="3600" dirty="0" smtClean="0"/>
              <a:t>“wrath “ = </a:t>
            </a:r>
            <a:r>
              <a:rPr lang="en-US" sz="3600" i="1" dirty="0" err="1" smtClean="0"/>
              <a:t>orga</a:t>
            </a:r>
            <a:r>
              <a:rPr lang="en-US" sz="3600" i="1" dirty="0" smtClean="0"/>
              <a:t> </a:t>
            </a:r>
            <a:r>
              <a:rPr lang="en-US" sz="3600" dirty="0" smtClean="0"/>
              <a:t>= </a:t>
            </a:r>
            <a:r>
              <a:rPr lang="en-US" sz="3600" dirty="0" smtClean="0"/>
              <a:t>settled, determined,</a:t>
            </a:r>
          </a:p>
          <a:p>
            <a:pPr marL="857250" indent="-857250"/>
            <a:r>
              <a:rPr lang="en-US" sz="3600" dirty="0" smtClean="0"/>
              <a:t>controlled</a:t>
            </a:r>
          </a:p>
          <a:p>
            <a:pPr marL="857250" indent="-857250"/>
            <a:endParaRPr lang="en-US" sz="1400" dirty="0"/>
          </a:p>
          <a:p>
            <a:pPr marL="857250" indent="-857250"/>
            <a:r>
              <a:rPr lang="en-US" sz="3600" dirty="0" smtClean="0"/>
              <a:t>“suppress” = “hold down”</a:t>
            </a:r>
          </a:p>
          <a:p>
            <a:pPr marL="857250" indent="-857250"/>
            <a:endParaRPr lang="en-US" sz="1400" dirty="0"/>
          </a:p>
          <a:p>
            <a:pPr marL="857250" indent="-857250"/>
            <a:r>
              <a:rPr lang="en-US" sz="3600" dirty="0" smtClean="0"/>
              <a:t>General Revelation:  embedded in </a:t>
            </a:r>
          </a:p>
          <a:p>
            <a:pPr marL="857250" indent="-857250"/>
            <a:r>
              <a:rPr lang="en-US" sz="3600" dirty="0" smtClean="0"/>
              <a:t>creation is the knowledge of God.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52400"/>
            <a:ext cx="42828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The Anatomy of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 rot="20544979">
            <a:off x="5285920" y="364177"/>
            <a:ext cx="16257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  <a:effectLst>
                  <a:outerShdw blurRad="50800" dist="114300" algn="l" rotWithShape="0">
                    <a:prstClr val="black">
                      <a:alpha val="40000"/>
                    </a:prstClr>
                  </a:outerShdw>
                </a:effectLst>
                <a:latin typeface="Stucco" pitchFamily="2" charset="0"/>
              </a:rPr>
              <a:t>SIN</a:t>
            </a:r>
            <a:endParaRPr lang="en-US" sz="8800" b="1" dirty="0">
              <a:ln>
                <a:solidFill>
                  <a:schemeClr val="tx1"/>
                </a:solidFill>
              </a:ln>
              <a:solidFill>
                <a:srgbClr val="663300"/>
              </a:solidFill>
              <a:effectLst>
                <a:outerShdw blurRad="50800" dist="114300" algn="l" rotWithShape="0">
                  <a:prstClr val="black">
                    <a:alpha val="40000"/>
                  </a:prstClr>
                </a:outerShdw>
              </a:effectLst>
              <a:latin typeface="Stucc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838200"/>
            <a:ext cx="2845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Romans 1:18-25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752600"/>
            <a:ext cx="8610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4000" dirty="0" smtClean="0"/>
              <a:t>Perversion of Truth vv. 21-23</a:t>
            </a:r>
          </a:p>
          <a:p>
            <a:pPr marL="857250" indent="-857250"/>
            <a:r>
              <a:rPr lang="en-US" sz="3600" dirty="0" smtClean="0"/>
              <a:t>Men turned from revelation to </a:t>
            </a:r>
          </a:p>
          <a:p>
            <a:pPr marL="857250" indent="-857250"/>
            <a:r>
              <a:rPr lang="en-US" sz="3600" dirty="0" smtClean="0"/>
              <a:t>Philosophy=“thinking they were wise”</a:t>
            </a:r>
          </a:p>
          <a:p>
            <a:pPr marL="857250" indent="-857250"/>
            <a:endParaRPr lang="en-US" sz="2000" dirty="0"/>
          </a:p>
          <a:p>
            <a:pPr marL="857250" indent="-857250"/>
            <a:r>
              <a:rPr lang="en-US" sz="3600" dirty="0" smtClean="0"/>
              <a:t>Suppression and perversion of </a:t>
            </a:r>
          </a:p>
          <a:p>
            <a:pPr marL="857250" indent="-857250"/>
            <a:r>
              <a:rPr lang="en-US" sz="3600" dirty="0" smtClean="0"/>
              <a:t>the truth leads to idolatry.</a:t>
            </a:r>
          </a:p>
          <a:p>
            <a:pPr marL="857250" indent="-857250"/>
            <a:endParaRPr lang="en-US" sz="2000" dirty="0"/>
          </a:p>
          <a:p>
            <a:pPr marL="857250" indent="-857250"/>
            <a:r>
              <a:rPr lang="en-US" sz="3600" dirty="0" smtClean="0"/>
              <a:t>Anything we put in front of </a:t>
            </a:r>
          </a:p>
          <a:p>
            <a:pPr marL="857250" indent="-857250"/>
            <a:r>
              <a:rPr lang="en-US" sz="3600" dirty="0" smtClean="0"/>
              <a:t>God is an idol!</a:t>
            </a:r>
            <a:endParaRPr lang="en-US" sz="3600" dirty="0"/>
          </a:p>
        </p:txBody>
      </p:sp>
      <p:pic>
        <p:nvPicPr>
          <p:cNvPr id="16386" name="Picture 2" descr="Thinking.jpeg (368×516)"/>
          <p:cNvPicPr>
            <a:picLocks noChangeAspect="1" noChangeArrowheads="1"/>
          </p:cNvPicPr>
          <p:nvPr/>
        </p:nvPicPr>
        <p:blipFill>
          <a:blip r:embed="rId3" cstate="print"/>
          <a:srcRect l="2808" r="39130" b="31783"/>
          <a:stretch>
            <a:fillRect/>
          </a:stretch>
        </p:blipFill>
        <p:spPr bwMode="auto">
          <a:xfrm rot="559552">
            <a:off x="6613834" y="3250020"/>
            <a:ext cx="2880333" cy="47450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52400"/>
            <a:ext cx="42828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The Anatomy of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 rot="20544979">
            <a:off x="5285920" y="364177"/>
            <a:ext cx="16257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  <a:effectLst>
                  <a:outerShdw blurRad="50800" dist="114300" algn="l" rotWithShape="0">
                    <a:prstClr val="black">
                      <a:alpha val="40000"/>
                    </a:prstClr>
                  </a:outerShdw>
                </a:effectLst>
                <a:latin typeface="Stucco" pitchFamily="2" charset="0"/>
              </a:rPr>
              <a:t>SIN</a:t>
            </a:r>
            <a:endParaRPr lang="en-US" sz="8800" b="1" dirty="0">
              <a:ln>
                <a:solidFill>
                  <a:schemeClr val="tx1"/>
                </a:solidFill>
              </a:ln>
              <a:solidFill>
                <a:srgbClr val="663300"/>
              </a:solidFill>
              <a:effectLst>
                <a:outerShdw blurRad="50800" dist="114300" algn="l" rotWithShape="0">
                  <a:prstClr val="black">
                    <a:alpha val="40000"/>
                  </a:prstClr>
                </a:outerShdw>
              </a:effectLst>
              <a:latin typeface="Stucc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838200"/>
            <a:ext cx="2845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Romans 1:18-25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7526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4000" dirty="0" smtClean="0"/>
              <a:t>Perversion of Life vv. 24-25</a:t>
            </a:r>
          </a:p>
          <a:p>
            <a:pPr marL="857250" indent="-857250"/>
            <a:endParaRPr lang="en-US" sz="4000" dirty="0" smtClean="0"/>
          </a:p>
          <a:p>
            <a:pPr marL="857250" indent="-857250"/>
            <a:r>
              <a:rPr lang="en-US" sz="4000" dirty="0" smtClean="0"/>
              <a:t> “God gave them up” = </a:t>
            </a:r>
          </a:p>
          <a:p>
            <a:pPr marL="857250" indent="-857250"/>
            <a:r>
              <a:rPr lang="en-US" sz="4000" dirty="0" smtClean="0"/>
              <a:t>He gave them over to what they</a:t>
            </a:r>
          </a:p>
          <a:p>
            <a:pPr marL="857250" indent="-857250"/>
            <a:r>
              <a:rPr lang="en-US" sz="4000" dirty="0" smtClean="0"/>
              <a:t>wanted!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52400"/>
            <a:ext cx="42828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The Anatomy of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 rot="20544979">
            <a:off x="5285920" y="364177"/>
            <a:ext cx="16257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  <a:effectLst>
                  <a:outerShdw blurRad="50800" dist="114300" algn="l" rotWithShape="0">
                    <a:prstClr val="black">
                      <a:alpha val="40000"/>
                    </a:prstClr>
                  </a:outerShdw>
                </a:effectLst>
                <a:latin typeface="Stucco" pitchFamily="2" charset="0"/>
              </a:rPr>
              <a:t>SIN</a:t>
            </a:r>
            <a:endParaRPr lang="en-US" sz="8800" b="1" dirty="0">
              <a:ln>
                <a:solidFill>
                  <a:schemeClr val="tx1"/>
                </a:solidFill>
              </a:ln>
              <a:solidFill>
                <a:srgbClr val="663300"/>
              </a:solidFill>
              <a:effectLst>
                <a:outerShdw blurRad="50800" dist="114300" algn="l" rotWithShape="0">
                  <a:prstClr val="black">
                    <a:alpha val="40000"/>
                  </a:prstClr>
                </a:outerShdw>
              </a:effectLst>
              <a:latin typeface="Stucc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838200"/>
            <a:ext cx="2845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Romans 1:18-25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752600"/>
            <a:ext cx="8610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4800" dirty="0" smtClean="0"/>
              <a:t>Applications:</a:t>
            </a:r>
          </a:p>
          <a:p>
            <a:pPr marL="857250" indent="-857250">
              <a:buAutoNum type="arabicPeriod"/>
            </a:pPr>
            <a:r>
              <a:rPr lang="en-US" sz="4000" dirty="0" smtClean="0"/>
              <a:t>What is your worldview this morning?</a:t>
            </a:r>
          </a:p>
          <a:p>
            <a:pPr marL="857250" indent="-857250">
              <a:buAutoNum type="arabicPeriod"/>
            </a:pPr>
            <a:r>
              <a:rPr lang="en-US" sz="4000" dirty="0" smtClean="0"/>
              <a:t>Does your life line up with what you believe?</a:t>
            </a:r>
          </a:p>
          <a:p>
            <a:pPr marL="857250" indent="-857250">
              <a:buAutoNum type="arabicPeriod"/>
            </a:pPr>
            <a:r>
              <a:rPr lang="en-US" sz="4000" dirty="0" smtClean="0"/>
              <a:t>Do you have the peace of </a:t>
            </a:r>
          </a:p>
          <a:p>
            <a:pPr marL="857250" indent="-857250"/>
            <a:r>
              <a:rPr lang="en-US" sz="4000" dirty="0"/>
              <a:t>	</a:t>
            </a:r>
            <a:r>
              <a:rPr lang="en-US" sz="4000" dirty="0" smtClean="0"/>
              <a:t>God in your life?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106</TotalTime>
  <Words>250</Words>
  <Application>Microsoft Office PowerPoint</Application>
  <PresentationFormat>On-screen Show (4:3)</PresentationFormat>
  <Paragraphs>64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</dc:creator>
  <cp:lastModifiedBy>AVBOOTH</cp:lastModifiedBy>
  <cp:revision>3</cp:revision>
  <dcterms:created xsi:type="dcterms:W3CDTF">2016-03-12T15:59:21Z</dcterms:created>
  <dcterms:modified xsi:type="dcterms:W3CDTF">2016-03-13T15:01:01Z</dcterms:modified>
</cp:coreProperties>
</file>