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00"/>
    <a:srgbClr val="FF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CD4CE-2157-4C12-9C32-9203DB701FD9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8B810-1F05-4025-B414-6FD6B3785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8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I.  A Dark Day  v. 33</a:t>
            </a:r>
          </a:p>
          <a:p>
            <a:endParaRPr lang="en-US" sz="1200" b="1" dirty="0" smtClean="0"/>
          </a:p>
          <a:p>
            <a:r>
              <a:rPr lang="en-US" sz="1200" dirty="0" smtClean="0"/>
              <a:t>“sixth hour = “noon”</a:t>
            </a:r>
          </a:p>
          <a:p>
            <a:r>
              <a:rPr lang="en-US" sz="1200" dirty="0" smtClean="0"/>
              <a:t>the height of the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8B810-1F05-4025-B414-6FD6B3785D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AutoNum type="romanUcPeriod" startAt="2"/>
            </a:pPr>
            <a:r>
              <a:rPr lang="en-US" sz="1400" b="1" dirty="0" smtClean="0"/>
              <a:t>A Loud Cry</a:t>
            </a:r>
          </a:p>
          <a:p>
            <a:pPr marL="857250" indent="-857250"/>
            <a:r>
              <a:rPr lang="en-US" sz="1400" b="1" dirty="0" smtClean="0"/>
              <a:t>	vv. 34-37</a:t>
            </a:r>
          </a:p>
          <a:p>
            <a:endParaRPr lang="en-US" sz="1200" b="1" dirty="0" smtClean="0"/>
          </a:p>
          <a:p>
            <a:r>
              <a:rPr lang="en-US" sz="1200" dirty="0" smtClean="0"/>
              <a:t>The Consequence of sin</a:t>
            </a:r>
          </a:p>
          <a:p>
            <a:r>
              <a:rPr lang="en-US" sz="1200" dirty="0" smtClean="0"/>
              <a:t>is to be forsaken by God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8B810-1F05-4025-B414-6FD6B3785D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9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z="1400" b="1" dirty="0" smtClean="0"/>
              <a:t>A Torn Curtain </a:t>
            </a:r>
          </a:p>
          <a:p>
            <a:pPr marL="857250" indent="-857250"/>
            <a:r>
              <a:rPr lang="en-US" sz="1400" b="1" dirty="0" smtClean="0"/>
              <a:t>	v. 38</a:t>
            </a:r>
          </a:p>
          <a:p>
            <a:endParaRPr lang="en-US" sz="800" b="1" dirty="0" smtClean="0"/>
          </a:p>
          <a:p>
            <a:r>
              <a:rPr lang="en-US" sz="1200" dirty="0" smtClean="0"/>
              <a:t>The curtain stood </a:t>
            </a:r>
          </a:p>
          <a:p>
            <a:r>
              <a:rPr lang="en-US" sz="1200" dirty="0" smtClean="0"/>
              <a:t>between God and man!  </a:t>
            </a:r>
          </a:p>
          <a:p>
            <a:r>
              <a:rPr lang="en-US" sz="1200" dirty="0" smtClean="0"/>
              <a:t>It stood as protection </a:t>
            </a:r>
          </a:p>
          <a:p>
            <a:r>
              <a:rPr lang="en-US" sz="1200" dirty="0" smtClean="0"/>
              <a:t>into the Lord’s presence.</a:t>
            </a:r>
          </a:p>
          <a:p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8B810-1F05-4025-B414-6FD6B3785D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9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sz="1400" b="1" dirty="0" smtClean="0"/>
              <a:t>The Empty Tomb  16:1-8</a:t>
            </a:r>
          </a:p>
          <a:p>
            <a:endParaRPr lang="en-US" sz="800" b="1" dirty="0" smtClean="0"/>
          </a:p>
          <a:p>
            <a:endParaRPr lang="en-US" dirty="0" smtClean="0"/>
          </a:p>
          <a:p>
            <a:r>
              <a:rPr lang="en-US" sz="1200" dirty="0" smtClean="0"/>
              <a:t>The empty </a:t>
            </a:r>
          </a:p>
          <a:p>
            <a:r>
              <a:rPr lang="en-US" sz="1200" dirty="0" smtClean="0"/>
              <a:t>tomb proves </a:t>
            </a:r>
          </a:p>
          <a:p>
            <a:r>
              <a:rPr lang="en-US" sz="1200" dirty="0" smtClean="0"/>
              <a:t>all that </a:t>
            </a:r>
          </a:p>
          <a:p>
            <a:r>
              <a:rPr lang="en-US" sz="1200" dirty="0" smtClean="0"/>
              <a:t>He said </a:t>
            </a:r>
          </a:p>
          <a:p>
            <a:r>
              <a:rPr lang="en-US" sz="1200" dirty="0" smtClean="0"/>
              <a:t>He was!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8B810-1F05-4025-B414-6FD6B3785D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b="1" dirty="0" smtClean="0"/>
          </a:p>
          <a:p>
            <a:r>
              <a:rPr lang="en-US" sz="1400" b="1" dirty="0" smtClean="0"/>
              <a:t>Application:</a:t>
            </a:r>
          </a:p>
          <a:p>
            <a:endParaRPr lang="en-US" sz="1200" dirty="0" smtClean="0"/>
          </a:p>
          <a:p>
            <a:pPr algn="ctr"/>
            <a:r>
              <a:rPr lang="en-US" sz="1200" dirty="0" smtClean="0"/>
              <a:t>What does</a:t>
            </a:r>
          </a:p>
          <a:p>
            <a:pPr algn="ctr"/>
            <a:r>
              <a:rPr lang="en-US" sz="1200" dirty="0" smtClean="0"/>
              <a:t>Easter</a:t>
            </a:r>
          </a:p>
          <a:p>
            <a:pPr algn="ctr"/>
            <a:r>
              <a:rPr lang="en-US" sz="1200" dirty="0" smtClean="0"/>
              <a:t>mean to</a:t>
            </a:r>
          </a:p>
          <a:p>
            <a:pPr algn="ctr"/>
            <a:r>
              <a:rPr lang="en-US" sz="1200" b="1" dirty="0" smtClean="0"/>
              <a:t>YOU</a:t>
            </a:r>
            <a:r>
              <a:rPr lang="en-US" sz="1200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8B810-1F05-4025-B414-6FD6B3785D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9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BEF1-4DE0-4B01-890B-7B94DF294A9A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BA578-531F-4DA9-A611-1AD0B8081B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farm6.staticflickr.com/5024/5649425112_934ef55c3c_z.jpg"/>
          <p:cNvPicPr>
            <a:picLocks noChangeAspect="1" noChangeArrowheads="1"/>
          </p:cNvPicPr>
          <p:nvPr/>
        </p:nvPicPr>
        <p:blipFill>
          <a:blip r:embed="rId3" cstate="print"/>
          <a:srcRect r="9559"/>
          <a:stretch>
            <a:fillRect/>
          </a:stretch>
        </p:blipFill>
        <p:spPr bwMode="auto">
          <a:xfrm>
            <a:off x="0" y="0"/>
            <a:ext cx="9525001" cy="70266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565" y="304800"/>
            <a:ext cx="660443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42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elon" pitchFamily="2" charset="0"/>
                <a:ea typeface="Adelon" pitchFamily="2" charset="0"/>
              </a:rPr>
              <a:t>Understanding Easter</a:t>
            </a:r>
          </a:p>
          <a:p>
            <a:pPr algn="ctr"/>
            <a:r>
              <a:rPr lang="en-US" sz="3200" b="1" dirty="0" smtClean="0">
                <a:solidFill>
                  <a:srgbClr val="420000"/>
                </a:solidFill>
                <a:latin typeface="Adelon" pitchFamily="2" charset="0"/>
                <a:ea typeface="Adelon" pitchFamily="2" charset="0"/>
              </a:rPr>
              <a:t>Mark 15:33-16:8</a:t>
            </a:r>
            <a:endParaRPr lang="en-US" sz="3200" b="1" dirty="0">
              <a:solidFill>
                <a:srgbClr val="420000"/>
              </a:solidFill>
              <a:latin typeface="Adelon" pitchFamily="2" charset="0"/>
              <a:ea typeface="Adelo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515134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I.  A Dark Da</a:t>
            </a:r>
            <a:r>
              <a:rPr lang="en-US" sz="4400" b="1" dirty="0"/>
              <a:t>y</a:t>
            </a:r>
            <a:r>
              <a:rPr lang="en-US" sz="4400" b="1" dirty="0" smtClean="0"/>
              <a:t>  v. 33</a:t>
            </a:r>
          </a:p>
          <a:p>
            <a:endParaRPr lang="en-US" sz="4400" b="1" dirty="0"/>
          </a:p>
          <a:p>
            <a:r>
              <a:rPr lang="en-US" sz="4400" dirty="0" smtClean="0"/>
              <a:t>“sixth hour = “noon”</a:t>
            </a:r>
          </a:p>
          <a:p>
            <a:r>
              <a:rPr lang="en-US" sz="4400" dirty="0" smtClean="0"/>
              <a:t>the height of the day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farm6.staticflickr.com/5024/5649425112_934ef55c3c_z.jpg"/>
          <p:cNvPicPr>
            <a:picLocks noChangeAspect="1" noChangeArrowheads="1"/>
          </p:cNvPicPr>
          <p:nvPr/>
        </p:nvPicPr>
        <p:blipFill>
          <a:blip r:embed="rId3" cstate="print"/>
          <a:srcRect r="9559"/>
          <a:stretch>
            <a:fillRect/>
          </a:stretch>
        </p:blipFill>
        <p:spPr bwMode="auto">
          <a:xfrm>
            <a:off x="0" y="0"/>
            <a:ext cx="9525001" cy="70266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130" y="304800"/>
            <a:ext cx="660443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420000"/>
                </a:solidFill>
                <a:latin typeface="Adelon" pitchFamily="2" charset="0"/>
                <a:ea typeface="Adelon" pitchFamily="2" charset="0"/>
              </a:rPr>
              <a:t>Understanding Easter</a:t>
            </a:r>
          </a:p>
          <a:p>
            <a:pPr algn="ctr"/>
            <a:r>
              <a:rPr lang="en-US" sz="3200" b="1" dirty="0" smtClean="0">
                <a:solidFill>
                  <a:srgbClr val="420000"/>
                </a:solidFill>
                <a:latin typeface="Adelon" pitchFamily="2" charset="0"/>
                <a:ea typeface="Adelon" pitchFamily="2" charset="0"/>
              </a:rPr>
              <a:t>Mark 15:33-16:8</a:t>
            </a:r>
            <a:endParaRPr lang="en-US" sz="3200" b="1" dirty="0">
              <a:solidFill>
                <a:srgbClr val="420000"/>
              </a:solidFill>
              <a:latin typeface="Adelon" pitchFamily="2" charset="0"/>
              <a:ea typeface="Adelo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5687904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AutoNum type="romanUcPeriod" startAt="2"/>
            </a:pPr>
            <a:r>
              <a:rPr lang="en-US" sz="4800" b="1" dirty="0" smtClean="0"/>
              <a:t>A Loud Cry</a:t>
            </a:r>
          </a:p>
          <a:p>
            <a:pPr marL="857250" indent="-857250"/>
            <a:r>
              <a:rPr lang="en-US" sz="4800" b="1" dirty="0"/>
              <a:t>	</a:t>
            </a:r>
            <a:r>
              <a:rPr lang="en-US" sz="4800" b="1" dirty="0" smtClean="0"/>
              <a:t>vv. 34-37</a:t>
            </a:r>
          </a:p>
          <a:p>
            <a:endParaRPr lang="en-US" sz="4400" b="1" dirty="0"/>
          </a:p>
          <a:p>
            <a:r>
              <a:rPr lang="en-US" sz="4400" dirty="0" smtClean="0"/>
              <a:t>The Consequence of sin</a:t>
            </a:r>
          </a:p>
          <a:p>
            <a:r>
              <a:rPr lang="en-US" sz="4400" dirty="0" smtClean="0"/>
              <a:t>is to be forsaken by God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farm6.staticflickr.com/5024/5649425112_934ef55c3c_z.jpg"/>
          <p:cNvPicPr>
            <a:picLocks noChangeAspect="1" noChangeArrowheads="1"/>
          </p:cNvPicPr>
          <p:nvPr/>
        </p:nvPicPr>
        <p:blipFill>
          <a:blip r:embed="rId3" cstate="print"/>
          <a:srcRect r="9559"/>
          <a:stretch>
            <a:fillRect/>
          </a:stretch>
        </p:blipFill>
        <p:spPr bwMode="auto">
          <a:xfrm>
            <a:off x="0" y="0"/>
            <a:ext cx="9525001" cy="70266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39" y="304800"/>
            <a:ext cx="660443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42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elon" pitchFamily="2" charset="0"/>
                <a:ea typeface="Adelon" pitchFamily="2" charset="0"/>
              </a:rPr>
              <a:t>Understanding Easter</a:t>
            </a:r>
          </a:p>
          <a:p>
            <a:pPr algn="ctr"/>
            <a:r>
              <a:rPr lang="en-US" sz="3200" b="1" dirty="0" smtClean="0">
                <a:solidFill>
                  <a:srgbClr val="420000"/>
                </a:solidFill>
                <a:latin typeface="Adelon" pitchFamily="2" charset="0"/>
                <a:ea typeface="Adelon" pitchFamily="2" charset="0"/>
              </a:rPr>
              <a:t>Mark 15:33-16:8</a:t>
            </a:r>
            <a:endParaRPr lang="en-US" sz="3200" b="1" dirty="0">
              <a:solidFill>
                <a:srgbClr val="420000"/>
              </a:solidFill>
              <a:latin typeface="Adelon" pitchFamily="2" charset="0"/>
              <a:ea typeface="Adelo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76400"/>
            <a:ext cx="5872185" cy="512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800" b="1" dirty="0" smtClean="0"/>
              <a:t>A Torn Curtain </a:t>
            </a:r>
          </a:p>
          <a:p>
            <a:pPr marL="857250" indent="-857250"/>
            <a:r>
              <a:rPr lang="en-US" sz="4800" b="1" dirty="0"/>
              <a:t>	</a:t>
            </a:r>
            <a:r>
              <a:rPr lang="en-US" sz="4800" b="1" dirty="0" smtClean="0"/>
              <a:t>v. 38</a:t>
            </a:r>
          </a:p>
          <a:p>
            <a:endParaRPr lang="en-US" sz="1100" b="1" dirty="0"/>
          </a:p>
          <a:p>
            <a:r>
              <a:rPr lang="en-US" sz="4400" dirty="0" smtClean="0"/>
              <a:t>The curtain stood </a:t>
            </a:r>
          </a:p>
          <a:p>
            <a:r>
              <a:rPr lang="en-US" sz="4400" dirty="0" smtClean="0"/>
              <a:t>between God and man!  </a:t>
            </a:r>
            <a:endParaRPr lang="en-US" sz="4400" dirty="0"/>
          </a:p>
          <a:p>
            <a:r>
              <a:rPr lang="en-US" sz="4400" dirty="0" smtClean="0"/>
              <a:t>It stood as protection </a:t>
            </a:r>
          </a:p>
          <a:p>
            <a:r>
              <a:rPr lang="en-US" sz="4400" dirty="0" smtClean="0"/>
              <a:t>into the Lord’s presence.</a:t>
            </a:r>
          </a:p>
          <a:p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media.salemwebnetwork.com/worshiphousemedia/resource/images/main/s/mo/v2w/mo/easteremptyto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19230" y="-1219200"/>
            <a:ext cx="12263230" cy="91900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0"/>
            <a:ext cx="660443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42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elon" pitchFamily="2" charset="0"/>
                <a:ea typeface="Adelon" pitchFamily="2" charset="0"/>
              </a:rPr>
              <a:t>Understanding Easter</a:t>
            </a:r>
          </a:p>
          <a:p>
            <a:pPr algn="ctr"/>
            <a:r>
              <a:rPr lang="en-US" sz="3200" b="1" dirty="0" smtClean="0">
                <a:solidFill>
                  <a:srgbClr val="420000"/>
                </a:solidFill>
                <a:latin typeface="Adelon" pitchFamily="2" charset="0"/>
                <a:ea typeface="Adelon" pitchFamily="2" charset="0"/>
              </a:rPr>
              <a:t>Mark 15:33-16:8</a:t>
            </a:r>
            <a:endParaRPr lang="en-US" sz="3200" b="1" dirty="0">
              <a:solidFill>
                <a:srgbClr val="420000"/>
              </a:solidFill>
              <a:latin typeface="Adelon" pitchFamily="2" charset="0"/>
              <a:ea typeface="Adelo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7206268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4800" b="1" dirty="0" smtClean="0"/>
              <a:t>The Empty Tomb  16:1-8</a:t>
            </a:r>
          </a:p>
          <a:p>
            <a:endParaRPr lang="en-US" sz="1100" b="1" dirty="0"/>
          </a:p>
          <a:p>
            <a:endParaRPr lang="en-US" dirty="0" smtClean="0"/>
          </a:p>
          <a:p>
            <a:r>
              <a:rPr lang="en-US" sz="4400" dirty="0" smtClean="0"/>
              <a:t>The empty </a:t>
            </a:r>
          </a:p>
          <a:p>
            <a:r>
              <a:rPr lang="en-US" sz="4400" dirty="0" smtClean="0"/>
              <a:t>tomb proves </a:t>
            </a:r>
          </a:p>
          <a:p>
            <a:r>
              <a:rPr lang="en-US" sz="4400" dirty="0" smtClean="0"/>
              <a:t>all that </a:t>
            </a:r>
          </a:p>
          <a:p>
            <a:r>
              <a:rPr lang="en-US" sz="4400" dirty="0" smtClean="0"/>
              <a:t>He</a:t>
            </a:r>
            <a:r>
              <a:rPr lang="en-US" sz="4400" dirty="0"/>
              <a:t> </a:t>
            </a:r>
            <a:r>
              <a:rPr lang="en-US" sz="4400" dirty="0" smtClean="0"/>
              <a:t>said </a:t>
            </a:r>
          </a:p>
          <a:p>
            <a:r>
              <a:rPr lang="en-US" sz="4400" dirty="0" smtClean="0"/>
              <a:t>He was!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media.salemwebnetwork.com/worshiphousemedia/resource/images/main/s/mo/v2w/mo/easteremptyto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19230" y="-1219200"/>
            <a:ext cx="12263230" cy="91900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0"/>
            <a:ext cx="660443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42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elon" pitchFamily="2" charset="0"/>
                <a:ea typeface="Adelon" pitchFamily="2" charset="0"/>
              </a:rPr>
              <a:t>Understanding Easter</a:t>
            </a:r>
          </a:p>
          <a:p>
            <a:pPr algn="ctr"/>
            <a:r>
              <a:rPr lang="en-US" sz="3200" b="1" dirty="0" smtClean="0">
                <a:solidFill>
                  <a:srgbClr val="420000"/>
                </a:solidFill>
                <a:latin typeface="Adelon" pitchFamily="2" charset="0"/>
                <a:ea typeface="Adelon" pitchFamily="2" charset="0"/>
              </a:rPr>
              <a:t>Mark 15:33-16:8</a:t>
            </a:r>
            <a:endParaRPr lang="en-US" sz="3200" b="1" dirty="0">
              <a:solidFill>
                <a:srgbClr val="420000"/>
              </a:solidFill>
              <a:latin typeface="Adelon" pitchFamily="2" charset="0"/>
              <a:ea typeface="Adelo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295400"/>
            <a:ext cx="3267561" cy="43858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b="1" dirty="0"/>
          </a:p>
          <a:p>
            <a:r>
              <a:rPr lang="en-US" sz="4800" b="1" dirty="0" smtClean="0"/>
              <a:t>Application:</a:t>
            </a:r>
            <a:endParaRPr lang="en-US" sz="4800" b="1" dirty="0"/>
          </a:p>
          <a:p>
            <a:endParaRPr lang="en-US" sz="4400" dirty="0" smtClean="0"/>
          </a:p>
          <a:p>
            <a:pPr algn="ctr"/>
            <a:r>
              <a:rPr lang="en-US" sz="4400" dirty="0" smtClean="0"/>
              <a:t>What does</a:t>
            </a:r>
          </a:p>
          <a:p>
            <a:pPr algn="ctr"/>
            <a:r>
              <a:rPr lang="en-US" sz="4400" dirty="0" smtClean="0"/>
              <a:t>Easter</a:t>
            </a:r>
          </a:p>
          <a:p>
            <a:pPr algn="ctr"/>
            <a:r>
              <a:rPr lang="en-US" sz="4400" dirty="0" smtClean="0"/>
              <a:t>mean to</a:t>
            </a:r>
          </a:p>
          <a:p>
            <a:pPr algn="ctr"/>
            <a:r>
              <a:rPr lang="en-US" sz="4400" b="1" dirty="0" smtClean="0"/>
              <a:t>YOU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125</Words>
  <Application>Microsoft Office PowerPoint</Application>
  <PresentationFormat>On-screen Show (4:3)</PresentationFormat>
  <Paragraphs>77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Cooper</dc:creator>
  <cp:lastModifiedBy>AVBOOTH</cp:lastModifiedBy>
  <cp:revision>8</cp:revision>
  <dcterms:created xsi:type="dcterms:W3CDTF">2016-03-27T00:13:57Z</dcterms:created>
  <dcterms:modified xsi:type="dcterms:W3CDTF">2016-03-27T11:47:55Z</dcterms:modified>
</cp:coreProperties>
</file>