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45200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660B5-10D4-41EB-BFA1-7450338196CF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98333-48D1-4540-84C7-BE4A6440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0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The Advantage of the Jew</a:t>
            </a:r>
          </a:p>
          <a:p>
            <a:pPr marL="857250" indent="-857250"/>
            <a:r>
              <a:rPr lang="en-US" sz="4000" b="1" dirty="0" smtClean="0"/>
              <a:t>	vv. 1-2</a:t>
            </a:r>
          </a:p>
          <a:p>
            <a:pPr marL="857250" indent="-857250"/>
            <a:endParaRPr lang="en-US" sz="12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“They, and they only, amongst all mankind,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received the transcript of the Eternal Mind;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were trusted With His own </a:t>
            </a:r>
            <a:r>
              <a:rPr lang="en-US" sz="2800" b="1" dirty="0" err="1" smtClean="0">
                <a:solidFill>
                  <a:srgbClr val="663300"/>
                </a:solidFill>
              </a:rPr>
              <a:t>engraven</a:t>
            </a:r>
            <a:r>
              <a:rPr lang="en-US" sz="2800" b="1" dirty="0" smtClean="0">
                <a:solidFill>
                  <a:srgbClr val="663300"/>
                </a:solidFill>
              </a:rPr>
              <a:t> laws,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and constituted guardians of  His cause, 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theirs were the prophets, theirs the 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priestly call, and theirs, by birth, the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Savior of us all.”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- William Cowper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98333-48D1-4540-84C7-BE4A64405D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The Faithfulness of God</a:t>
            </a:r>
          </a:p>
          <a:p>
            <a:pPr marL="857250" indent="-857250"/>
            <a:r>
              <a:rPr lang="en-US" sz="4000" b="1" dirty="0" smtClean="0"/>
              <a:t>	vv. 3-4</a:t>
            </a:r>
          </a:p>
          <a:p>
            <a:pPr marL="857250" indent="-857250"/>
            <a:endParaRPr lang="en-US" sz="20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Their unbelief could not prevent 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the salvation which God would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ultimately bring to the promised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nation.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98333-48D1-4540-84C7-BE4A64405D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6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The Judgment of God</a:t>
            </a:r>
          </a:p>
          <a:p>
            <a:pPr marL="1314450" lvl="1" indent="-857250"/>
            <a:r>
              <a:rPr lang="en-US" sz="4000" b="1" dirty="0" smtClean="0"/>
              <a:t>   vv. 5-8</a:t>
            </a:r>
          </a:p>
          <a:p>
            <a:pPr marL="857250" indent="-857250"/>
            <a:endParaRPr lang="en-US" sz="800" b="1" dirty="0" smtClean="0"/>
          </a:p>
          <a:p>
            <a:pPr marL="857250" indent="-857250"/>
            <a:endParaRPr lang="en-US" sz="2000" b="1" dirty="0" smtClean="0"/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One of the more obvious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characteristics of fallen human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Nature is its amazing ability to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rationalize sin.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98333-48D1-4540-84C7-BE4A64405D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03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/>
            <a:r>
              <a:rPr lang="en-US" sz="1400" b="1" dirty="0" smtClean="0"/>
              <a:t>Applications:</a:t>
            </a:r>
          </a:p>
          <a:p>
            <a:pPr marL="857250" indent="-857250"/>
            <a:endParaRPr lang="en-US" sz="800" b="1" dirty="0" smtClean="0"/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Are you making any excuse this morning?</a:t>
            </a:r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How is your life manifesting that Jesus is your Lord and Savior?</a:t>
            </a:r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Do you ever think about the </a:t>
            </a:r>
          </a:p>
          <a:p>
            <a:pPr marL="857250" indent="-857250"/>
            <a:r>
              <a:rPr lang="en-US" sz="1200" dirty="0" smtClean="0">
                <a:solidFill>
                  <a:srgbClr val="663300"/>
                </a:solidFill>
              </a:rPr>
              <a:t>	judgment of God?</a:t>
            </a:r>
          </a:p>
          <a:p>
            <a:pPr marL="857250" indent="-857250"/>
            <a:endParaRPr lang="en-US" sz="12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98333-48D1-4540-84C7-BE4A64405D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6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2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29ED87-A37D-4636-A2C3-00433C6FA438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ndy\Pictures\Web Site\New folder\The Book of Rom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377" y="152400"/>
            <a:ext cx="72033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The Privilege of Being God’s People</a:t>
            </a:r>
          </a:p>
          <a:p>
            <a:pPr algn="ctr"/>
            <a:r>
              <a:rPr lang="en-US" sz="3200" dirty="0" smtClean="0"/>
              <a:t>Romans 3:1-8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8610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The Advantage of the Jew</a:t>
            </a:r>
          </a:p>
          <a:p>
            <a:pPr marL="857250" indent="-857250"/>
            <a:r>
              <a:rPr lang="en-US" sz="4000" b="1" dirty="0" smtClean="0"/>
              <a:t>	vv. 1-2</a:t>
            </a:r>
          </a:p>
          <a:p>
            <a:pPr marL="857250" indent="-857250"/>
            <a:endParaRPr lang="en-US" sz="12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“They, and they only, amongst all mankind,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received the transcript of the Eternal Mind;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were trusted With His own engraven laws,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and constituted guardians of  His cause, 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theirs were the prophets, theirs the 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priestly call, and theirs, by birth, the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Savior of us all.”</a:t>
            </a:r>
          </a:p>
          <a:p>
            <a:pPr marL="1771650" lvl="2" indent="-857250"/>
            <a:r>
              <a:rPr lang="en-US" sz="2800" b="1" dirty="0" smtClean="0">
                <a:solidFill>
                  <a:srgbClr val="663300"/>
                </a:solidFill>
              </a:rPr>
              <a:t>- William Cowper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8288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The Faithfulness of God</a:t>
            </a:r>
          </a:p>
          <a:p>
            <a:pPr marL="857250" indent="-857250"/>
            <a:r>
              <a:rPr lang="en-US" sz="4000" b="1" dirty="0" smtClean="0"/>
              <a:t>	vv. 3-4</a:t>
            </a:r>
          </a:p>
          <a:p>
            <a:pPr marL="857250" indent="-857250"/>
            <a:endParaRPr lang="en-US" sz="20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Their unbelief could not prevent 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the salvation which God would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ultimately bring to the promised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nation.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377" y="152400"/>
            <a:ext cx="72033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The Privilege of Being God’s People</a:t>
            </a:r>
          </a:p>
          <a:p>
            <a:pPr algn="ctr"/>
            <a:r>
              <a:rPr lang="en-US" sz="3200" dirty="0" smtClean="0"/>
              <a:t>Romans 3:1-8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28800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The Judgment of God</a:t>
            </a:r>
          </a:p>
          <a:p>
            <a:pPr marL="1314450" lvl="1" indent="-857250"/>
            <a:r>
              <a:rPr lang="en-US" sz="4000" b="1" dirty="0" smtClean="0"/>
              <a:t>   vv. 5-8</a:t>
            </a:r>
          </a:p>
          <a:p>
            <a:pPr marL="857250" indent="-857250"/>
            <a:endParaRPr lang="en-US" sz="800" b="1" dirty="0" smtClean="0"/>
          </a:p>
          <a:p>
            <a:pPr marL="857250" indent="-857250"/>
            <a:endParaRPr lang="en-US" sz="2000" b="1" dirty="0" smtClean="0"/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One of the more obvious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characteristics of fallen human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Nature is its amazing ability to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rationalize sin.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377" y="152400"/>
            <a:ext cx="72033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The Privilege of Being God’s People</a:t>
            </a:r>
          </a:p>
          <a:p>
            <a:pPr algn="ctr"/>
            <a:r>
              <a:rPr lang="en-US" sz="3200" dirty="0" smtClean="0"/>
              <a:t>Romans 3:1-8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676400"/>
            <a:ext cx="8305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/>
              <a:t>Applications:</a:t>
            </a:r>
          </a:p>
          <a:p>
            <a:pPr marL="857250" indent="-857250"/>
            <a:endParaRPr lang="en-US" sz="1400" b="1" dirty="0" smtClean="0"/>
          </a:p>
          <a:p>
            <a:pPr marL="857250" indent="-857250">
              <a:buAutoNum type="arabicPeriod"/>
            </a:pPr>
            <a:r>
              <a:rPr lang="en-US" sz="3400" dirty="0" smtClean="0">
                <a:solidFill>
                  <a:srgbClr val="663300"/>
                </a:solidFill>
              </a:rPr>
              <a:t>Are you making any excuse this morning?</a:t>
            </a:r>
          </a:p>
          <a:p>
            <a:pPr marL="857250" indent="-857250">
              <a:buAutoNum type="arabicPeriod"/>
            </a:pPr>
            <a:r>
              <a:rPr lang="en-US" sz="3400" dirty="0" smtClean="0">
                <a:solidFill>
                  <a:srgbClr val="663300"/>
                </a:solidFill>
              </a:rPr>
              <a:t>How is your life manifesting that Jesus is your Lord and Savior?</a:t>
            </a:r>
          </a:p>
          <a:p>
            <a:pPr marL="857250" indent="-857250">
              <a:buAutoNum type="arabicPeriod"/>
            </a:pPr>
            <a:r>
              <a:rPr lang="en-US" sz="3400" dirty="0" smtClean="0">
                <a:solidFill>
                  <a:srgbClr val="663300"/>
                </a:solidFill>
              </a:rPr>
              <a:t>Do you ever think about the </a:t>
            </a:r>
          </a:p>
          <a:p>
            <a:pPr marL="857250" indent="-857250"/>
            <a:r>
              <a:rPr lang="en-US" sz="3400" dirty="0" smtClean="0">
                <a:solidFill>
                  <a:srgbClr val="663300"/>
                </a:solidFill>
              </a:rPr>
              <a:t>	judgment of God?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377" y="152400"/>
            <a:ext cx="72033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The Privilege of Being God’s People</a:t>
            </a:r>
          </a:p>
          <a:p>
            <a:pPr algn="ctr"/>
            <a:r>
              <a:rPr lang="en-US" sz="3200" dirty="0" smtClean="0"/>
              <a:t>Romans 3:1-8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252</TotalTime>
  <Words>164</Words>
  <Application>Microsoft Office PowerPoint</Application>
  <PresentationFormat>On-screen Show (4:3)</PresentationFormat>
  <Paragraphs>80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AVBOOTH</cp:lastModifiedBy>
  <cp:revision>13</cp:revision>
  <dcterms:created xsi:type="dcterms:W3CDTF">2016-03-12T15:59:21Z</dcterms:created>
  <dcterms:modified xsi:type="dcterms:W3CDTF">2016-05-01T14:15:13Z</dcterms:modified>
</cp:coreProperties>
</file>