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6CFF-7FF0-4393-839C-7A479565CA94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2DFE-3F43-45DB-A0EF-E0189101DA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cs typeface="Times New Roman" pitchFamily="18" charset="0"/>
              </a:rPr>
              <a:t>The Good News</a:t>
            </a:r>
            <a:br>
              <a:rPr lang="en-US" sz="5400" b="1" dirty="0" smtClean="0">
                <a:cs typeface="Times New Roman" pitchFamily="18" charset="0"/>
              </a:rPr>
            </a:br>
            <a:r>
              <a:rPr lang="en-US" sz="5400" b="1" dirty="0" smtClean="0">
                <a:cs typeface="Times New Roman" pitchFamily="18" charset="0"/>
              </a:rPr>
              <a:t>Romans 1:1-7</a:t>
            </a:r>
            <a:endParaRPr lang="en-US" sz="5400" b="1" dirty="0">
              <a:cs typeface="Times New Roman" pitchFamily="18" charset="0"/>
            </a:endParaRPr>
          </a:p>
        </p:txBody>
      </p:sp>
      <p:pic>
        <p:nvPicPr>
          <p:cNvPr id="1026" name="Picture 2" descr="http://heidelblog.net/wp-content/uploads/2015/01/Good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3581400"/>
            <a:ext cx="4238625" cy="350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000" b="1" dirty="0" smtClean="0"/>
              <a:t>The Preacher of the Good News  v. 1</a:t>
            </a:r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/>
              <a:t>Position:  </a:t>
            </a:r>
            <a:r>
              <a:rPr lang="en-US" sz="4000" i="1" dirty="0" err="1" smtClean="0"/>
              <a:t>Doulos</a:t>
            </a:r>
            <a:r>
              <a:rPr lang="en-US" sz="4000" i="1" dirty="0" smtClean="0"/>
              <a:t> “bondservant”</a:t>
            </a:r>
            <a:endParaRPr lang="en-US" sz="4000" dirty="0" smtClean="0"/>
          </a:p>
          <a:p>
            <a:pPr marL="1771650" lvl="2" indent="-857250">
              <a:buAutoNum type="alphaLcPeriod"/>
            </a:pPr>
            <a:r>
              <a:rPr lang="en-US" sz="4000" dirty="0" smtClean="0"/>
              <a:t>Authority:  </a:t>
            </a:r>
            <a:r>
              <a:rPr lang="en-US" sz="4000" i="1" dirty="0" err="1" smtClean="0"/>
              <a:t>Apostolos</a:t>
            </a:r>
            <a:r>
              <a:rPr lang="en-US" sz="4000" i="1" dirty="0" smtClean="0"/>
              <a:t> “sent one”</a:t>
            </a:r>
          </a:p>
          <a:p>
            <a:pPr marL="1771650" lvl="2" indent="-857250">
              <a:buAutoNum type="alphaLcPeriod"/>
            </a:pPr>
            <a:r>
              <a:rPr lang="en-US" sz="4000" dirty="0" smtClean="0"/>
              <a:t>Power:  “</a:t>
            </a:r>
            <a:r>
              <a:rPr lang="en-US" sz="4000" dirty="0" err="1" smtClean="0"/>
              <a:t>seperated</a:t>
            </a:r>
            <a:r>
              <a:rPr lang="en-US" sz="4000" dirty="0" smtClean="0"/>
              <a:t>”</a:t>
            </a:r>
          </a:p>
          <a:p>
            <a:pPr marL="1771650" lvl="2" indent="-857250"/>
            <a:r>
              <a:rPr lang="en-US" sz="4000" dirty="0"/>
              <a:t>	</a:t>
            </a:r>
            <a:r>
              <a:rPr lang="en-US" sz="4000" dirty="0" smtClean="0"/>
              <a:t>the word we</a:t>
            </a:r>
          </a:p>
          <a:p>
            <a:pPr marL="1771650" lvl="2" indent="-857250"/>
            <a:r>
              <a:rPr lang="en-US" sz="4000" dirty="0"/>
              <a:t>	</a:t>
            </a:r>
            <a:r>
              <a:rPr lang="en-US" sz="4000" dirty="0" smtClean="0"/>
              <a:t>get “Pharisee”</a:t>
            </a:r>
          </a:p>
          <a:p>
            <a:pPr marL="1771650" lvl="2" indent="-857250"/>
            <a:r>
              <a:rPr lang="en-US" sz="4000" dirty="0"/>
              <a:t>	</a:t>
            </a:r>
            <a:r>
              <a:rPr lang="en-US" sz="4000" dirty="0" smtClean="0"/>
              <a:t>from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cs typeface="Times New Roman" pitchFamily="18" charset="0"/>
              </a:rPr>
              <a:t>The Good News</a:t>
            </a:r>
            <a:br>
              <a:rPr lang="en-US" sz="5400" b="1" dirty="0" smtClean="0">
                <a:cs typeface="Times New Roman" pitchFamily="18" charset="0"/>
              </a:rPr>
            </a:br>
            <a:r>
              <a:rPr lang="en-US" sz="5400" b="1" dirty="0" smtClean="0">
                <a:cs typeface="Times New Roman" pitchFamily="18" charset="0"/>
              </a:rPr>
              <a:t>Romans 1:1-7</a:t>
            </a:r>
            <a:endParaRPr lang="en-US" sz="5400" b="1" dirty="0">
              <a:cs typeface="Times New Roman" pitchFamily="18" charset="0"/>
            </a:endParaRPr>
          </a:p>
        </p:txBody>
      </p:sp>
      <p:pic>
        <p:nvPicPr>
          <p:cNvPr id="1026" name="Picture 2" descr="http://heidelblog.net/wp-content/uploads/2015/01/Good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3581400"/>
            <a:ext cx="4238625" cy="350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The Promise and Person of the Good News  vv. 2-4</a:t>
            </a:r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/>
              <a:t>The Promise</a:t>
            </a:r>
          </a:p>
          <a:p>
            <a:pPr marL="1771650" lvl="2" indent="-857250">
              <a:buAutoNum type="alphaLcPeriod"/>
            </a:pPr>
            <a:r>
              <a:rPr lang="en-US" sz="4000" dirty="0" smtClean="0"/>
              <a:t>The Person</a:t>
            </a:r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cs typeface="Times New Roman" pitchFamily="18" charset="0"/>
              </a:rPr>
              <a:t>The Good News</a:t>
            </a:r>
            <a:br>
              <a:rPr lang="en-US" sz="5400" b="1" dirty="0" smtClean="0">
                <a:cs typeface="Times New Roman" pitchFamily="18" charset="0"/>
              </a:rPr>
            </a:br>
            <a:r>
              <a:rPr lang="en-US" sz="5400" b="1" dirty="0" smtClean="0">
                <a:cs typeface="Times New Roman" pitchFamily="18" charset="0"/>
              </a:rPr>
              <a:t>Romans 1:1-7</a:t>
            </a:r>
            <a:endParaRPr lang="en-US" sz="5400" b="1" dirty="0">
              <a:cs typeface="Times New Roman" pitchFamily="18" charset="0"/>
            </a:endParaRPr>
          </a:p>
        </p:txBody>
      </p:sp>
      <p:pic>
        <p:nvPicPr>
          <p:cNvPr id="1026" name="Picture 2" descr="http://heidelblog.net/wp-content/uploads/2015/01/Good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3581400"/>
            <a:ext cx="4238625" cy="350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The Provision of the Good News</a:t>
            </a:r>
          </a:p>
          <a:p>
            <a:pPr marL="857250" indent="-857250"/>
            <a:r>
              <a:rPr lang="en-US" sz="4000" b="1" dirty="0"/>
              <a:t>	</a:t>
            </a:r>
            <a:r>
              <a:rPr lang="en-US" sz="4000" b="1" dirty="0" smtClean="0"/>
              <a:t>v. 5a</a:t>
            </a:r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/>
              <a:t>Conversion</a:t>
            </a:r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/>
              <a:t>Service</a:t>
            </a:r>
          </a:p>
          <a:p>
            <a:pPr marL="1771650" lvl="2" indent="-857250"/>
            <a:endParaRPr lang="en-US" sz="4000" dirty="0" smtClean="0"/>
          </a:p>
          <a:p>
            <a:pPr marL="1771650" lvl="2" indent="-857250">
              <a:buAutoNum type="alphaLcPeriod"/>
            </a:pPr>
            <a:endParaRPr lang="en-US" sz="4000" dirty="0" smtClean="0"/>
          </a:p>
          <a:p>
            <a:pPr marL="1771650" lvl="2" indent="-857250">
              <a:buAutoNum type="alphaLcPeriod"/>
            </a:pPr>
            <a:endParaRPr lang="en-US" sz="4000" dirty="0"/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cs typeface="Times New Roman" pitchFamily="18" charset="0"/>
              </a:rPr>
              <a:t>The Good News</a:t>
            </a:r>
            <a:br>
              <a:rPr lang="en-US" sz="5400" b="1" dirty="0" smtClean="0">
                <a:cs typeface="Times New Roman" pitchFamily="18" charset="0"/>
              </a:rPr>
            </a:br>
            <a:r>
              <a:rPr lang="en-US" sz="5400" b="1" dirty="0" smtClean="0">
                <a:cs typeface="Times New Roman" pitchFamily="18" charset="0"/>
              </a:rPr>
              <a:t>Romans 1:1-7</a:t>
            </a:r>
            <a:endParaRPr lang="en-US" sz="5400" b="1" dirty="0">
              <a:cs typeface="Times New Roman" pitchFamily="18" charset="0"/>
            </a:endParaRPr>
          </a:p>
        </p:txBody>
      </p:sp>
      <p:pic>
        <p:nvPicPr>
          <p:cNvPr id="1026" name="Picture 2" descr="http://heidelblog.net/wp-content/uploads/2015/01/Good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3581400"/>
            <a:ext cx="4238625" cy="350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4000" b="1" dirty="0" smtClean="0"/>
              <a:t>The Purpose of the Good News  </a:t>
            </a:r>
          </a:p>
          <a:p>
            <a:pPr marL="857250" indent="-857250"/>
            <a:r>
              <a:rPr lang="en-US" sz="4000" b="1" dirty="0"/>
              <a:t>	</a:t>
            </a:r>
            <a:r>
              <a:rPr lang="en-US" sz="4000" b="1" dirty="0" smtClean="0"/>
              <a:t>vv. 5b-6</a:t>
            </a:r>
          </a:p>
          <a:p>
            <a:pPr marL="857250" indent="-857250"/>
            <a:endParaRPr lang="en-US" sz="4000" b="1" dirty="0"/>
          </a:p>
          <a:p>
            <a:pPr marL="857250" indent="-857250">
              <a:buFont typeface="+mj-lt"/>
              <a:buAutoNum type="romanUcPeriod" startAt="5"/>
            </a:pPr>
            <a:r>
              <a:rPr lang="en-US" sz="4000" b="1" dirty="0" smtClean="0"/>
              <a:t>The Privileges of the </a:t>
            </a:r>
          </a:p>
          <a:p>
            <a:pPr marL="857250" indent="-857250"/>
            <a:r>
              <a:rPr lang="en-US" sz="4000" b="1" dirty="0"/>
              <a:t>	</a:t>
            </a:r>
            <a:r>
              <a:rPr lang="en-US" sz="4000" b="1" dirty="0" smtClean="0"/>
              <a:t>Good News  v. 7</a:t>
            </a:r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cs typeface="Times New Roman" pitchFamily="18" charset="0"/>
              </a:rPr>
              <a:t>The Good News</a:t>
            </a:r>
            <a:br>
              <a:rPr lang="en-US" sz="5400" b="1" dirty="0" smtClean="0">
                <a:cs typeface="Times New Roman" pitchFamily="18" charset="0"/>
              </a:rPr>
            </a:br>
            <a:r>
              <a:rPr lang="en-US" sz="5400" b="1" dirty="0" smtClean="0">
                <a:cs typeface="Times New Roman" pitchFamily="18" charset="0"/>
              </a:rPr>
              <a:t>Romans 1:1-7</a:t>
            </a:r>
            <a:endParaRPr lang="en-US" sz="5400" b="1" dirty="0">
              <a:cs typeface="Times New Roman" pitchFamily="18" charset="0"/>
            </a:endParaRPr>
          </a:p>
        </p:txBody>
      </p:sp>
      <p:pic>
        <p:nvPicPr>
          <p:cNvPr id="1026" name="Picture 2" descr="http://heidelblog.net/wp-content/uploads/2015/01/Good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3581400"/>
            <a:ext cx="4238625" cy="350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295400"/>
            <a:ext cx="8610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/>
              <a:t>Applications:</a:t>
            </a:r>
            <a:endParaRPr lang="en-US" sz="4000" b="1" dirty="0"/>
          </a:p>
          <a:p>
            <a:pPr marL="857250" indent="-857250">
              <a:buAutoNum type="arabicPeriod"/>
            </a:pPr>
            <a:r>
              <a:rPr lang="en-US" sz="4000" dirty="0" smtClean="0"/>
              <a:t>Is your life marked as a </a:t>
            </a:r>
            <a:r>
              <a:rPr lang="en-US" sz="4000" i="1" dirty="0" err="1" smtClean="0"/>
              <a:t>Doulos</a:t>
            </a:r>
            <a:r>
              <a:rPr lang="en-US" sz="4000" i="1" dirty="0" smtClean="0"/>
              <a:t> </a:t>
            </a:r>
            <a:r>
              <a:rPr lang="en-US" sz="4000" dirty="0" smtClean="0"/>
              <a:t>for Christ?</a:t>
            </a:r>
          </a:p>
          <a:p>
            <a:pPr marL="857250" indent="-857250">
              <a:buAutoNum type="arabicPeriod"/>
            </a:pPr>
            <a:r>
              <a:rPr lang="en-US" sz="4000" dirty="0" smtClean="0"/>
              <a:t>Do you understand that you have been called and 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commissioned?</a:t>
            </a:r>
          </a:p>
          <a:p>
            <a:pPr marL="857250" indent="-857250">
              <a:buAutoNum type="arabicPeriod" startAt="3"/>
            </a:pPr>
            <a:r>
              <a:rPr lang="en-US" sz="4000" dirty="0" smtClean="0"/>
              <a:t>Is your life marked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with the grace and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peace of God?</a:t>
            </a:r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dirty="0" smtClean="0"/>
          </a:p>
          <a:p>
            <a:pPr marL="1771650" lvl="2" indent="-857250"/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Good News Romans 1:1-7</vt:lpstr>
      <vt:lpstr>The Good News Romans 1:1-7</vt:lpstr>
      <vt:lpstr>The Good News Romans 1:1-7</vt:lpstr>
      <vt:lpstr>The Good News Romans 1:1-7</vt:lpstr>
      <vt:lpstr>The Good News Romans 1:1-7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News Romans 1:1-7</dc:title>
  <dc:creator>Cooper</dc:creator>
  <cp:lastModifiedBy>Cooper</cp:lastModifiedBy>
  <cp:revision>4</cp:revision>
  <dcterms:created xsi:type="dcterms:W3CDTF">2016-02-28T01:48:51Z</dcterms:created>
  <dcterms:modified xsi:type="dcterms:W3CDTF">2016-02-28T02:20:37Z</dcterms:modified>
</cp:coreProperties>
</file>