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9"/>
  </p:notesMasterIdLst>
  <p:sldIdLst>
    <p:sldId id="256" r:id="rId2"/>
    <p:sldId id="260" r:id="rId3"/>
    <p:sldId id="261" r:id="rId4"/>
    <p:sldId id="262" r:id="rId5"/>
    <p:sldId id="263" r:id="rId6"/>
    <p:sldId id="264" r:id="rId7"/>
    <p:sldId id="26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A45200"/>
    <a:srgbClr val="9966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55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5D444A-F331-4CC3-B941-77C421020407}" type="datetimeFigureOut">
              <a:rPr lang="en-US" smtClean="0"/>
              <a:t>4/10/2016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C348CB-B6BA-46DD-88D9-32606690B0AF}" type="slidenum">
              <a:rPr lang="en-US" smtClean="0"/>
              <a:t>‹#›</a:t>
            </a:fld>
            <a:endParaRPr lang="en-US" dirty="0"/>
          </a:p>
        </p:txBody>
      </p:sp>
    </p:spTree>
    <p:extLst>
      <p:ext uri="{BB962C8B-B14F-4D97-AF65-F5344CB8AC3E}">
        <p14:creationId xmlns:p14="http://schemas.microsoft.com/office/powerpoint/2010/main" val="437235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57250" indent="-857250">
              <a:buFont typeface="+mj-lt"/>
              <a:buAutoNum type="romanUcPeriod"/>
            </a:pPr>
            <a:r>
              <a:rPr lang="en-US" sz="3600" b="1" dirty="0" smtClean="0"/>
              <a:t>Does Not Understand Sin v. 1</a:t>
            </a:r>
          </a:p>
          <a:p>
            <a:pPr marL="1771650" lvl="2" indent="-857250"/>
            <a:endParaRPr lang="en-US" sz="4000" b="1" dirty="0" smtClean="0"/>
          </a:p>
          <a:p>
            <a:pPr marL="1771650" lvl="2" indent="-857250"/>
            <a:r>
              <a:rPr lang="en-US" sz="3600" dirty="0" smtClean="0">
                <a:solidFill>
                  <a:srgbClr val="663300"/>
                </a:solidFill>
              </a:rPr>
              <a:t>Religious people believe:  “If I </a:t>
            </a:r>
          </a:p>
          <a:p>
            <a:pPr marL="1771650" lvl="2" indent="-857250"/>
            <a:r>
              <a:rPr lang="en-US" sz="3600" dirty="0" smtClean="0">
                <a:solidFill>
                  <a:srgbClr val="663300"/>
                </a:solidFill>
              </a:rPr>
              <a:t>am good enough I will make it</a:t>
            </a:r>
          </a:p>
          <a:p>
            <a:pPr marL="1771650" lvl="2" indent="-857250"/>
            <a:r>
              <a:rPr lang="en-US" sz="3600" dirty="0" smtClean="0">
                <a:solidFill>
                  <a:srgbClr val="663300"/>
                </a:solidFill>
              </a:rPr>
              <a:t>in!”</a:t>
            </a:r>
          </a:p>
          <a:p>
            <a:pPr marL="857250" indent="-857250"/>
            <a:endParaRPr lang="en-US" sz="3600" dirty="0" smtClean="0">
              <a:solidFill>
                <a:srgbClr val="663300"/>
              </a:solidFill>
            </a:endParaRPr>
          </a:p>
          <a:p>
            <a:endParaRPr lang="en-US" dirty="0"/>
          </a:p>
        </p:txBody>
      </p:sp>
      <p:sp>
        <p:nvSpPr>
          <p:cNvPr id="4" name="Slide Number Placeholder 3"/>
          <p:cNvSpPr>
            <a:spLocks noGrp="1"/>
          </p:cNvSpPr>
          <p:nvPr>
            <p:ph type="sldNum" sz="quarter" idx="10"/>
          </p:nvPr>
        </p:nvSpPr>
        <p:spPr/>
        <p:txBody>
          <a:bodyPr/>
          <a:lstStyle/>
          <a:p>
            <a:fld id="{24C348CB-B6BA-46DD-88D9-32606690B0AF}" type="slidenum">
              <a:rPr lang="en-US" smtClean="0"/>
              <a:t>2</a:t>
            </a:fld>
            <a:endParaRPr lang="en-US" dirty="0"/>
          </a:p>
        </p:txBody>
      </p:sp>
    </p:spTree>
    <p:extLst>
      <p:ext uri="{BB962C8B-B14F-4D97-AF65-F5344CB8AC3E}">
        <p14:creationId xmlns:p14="http://schemas.microsoft.com/office/powerpoint/2010/main" val="951203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57250" indent="-857250">
              <a:buFont typeface="+mj-lt"/>
              <a:buAutoNum type="romanUcPeriod" startAt="2"/>
            </a:pPr>
            <a:r>
              <a:rPr lang="en-US" sz="3600" b="1" dirty="0" smtClean="0"/>
              <a:t>Blindness To See Their Own Faults   vv. 2-3</a:t>
            </a:r>
          </a:p>
          <a:p>
            <a:pPr marL="1771650" lvl="2" indent="-857250"/>
            <a:endParaRPr lang="en-US" sz="1600" b="1" dirty="0" smtClean="0"/>
          </a:p>
          <a:p>
            <a:pPr marL="1771650" lvl="2" indent="-857250"/>
            <a:r>
              <a:rPr lang="en-US" sz="3600" dirty="0" smtClean="0">
                <a:solidFill>
                  <a:srgbClr val="663300"/>
                </a:solidFill>
              </a:rPr>
              <a:t>Two Reasons men turn to Christ:</a:t>
            </a:r>
          </a:p>
          <a:p>
            <a:pPr marL="1771650" lvl="2" indent="-857250">
              <a:buAutoNum type="arabicPeriod"/>
            </a:pPr>
            <a:r>
              <a:rPr lang="en-US" sz="3600" dirty="0" smtClean="0">
                <a:solidFill>
                  <a:srgbClr val="663300"/>
                </a:solidFill>
              </a:rPr>
              <a:t>They have a sense of need</a:t>
            </a:r>
          </a:p>
          <a:p>
            <a:pPr marL="1771650" lvl="2" indent="-857250">
              <a:buAutoNum type="arabicPeriod"/>
            </a:pPr>
            <a:r>
              <a:rPr lang="en-US" sz="3600" dirty="0" smtClean="0">
                <a:solidFill>
                  <a:srgbClr val="663300"/>
                </a:solidFill>
              </a:rPr>
              <a:t>They have a fear of the judgment</a:t>
            </a:r>
          </a:p>
          <a:p>
            <a:pPr marL="857250" indent="-857250"/>
            <a:endParaRPr lang="en-US" sz="3600" dirty="0" smtClean="0">
              <a:solidFill>
                <a:srgbClr val="663300"/>
              </a:solidFill>
            </a:endParaRPr>
          </a:p>
          <a:p>
            <a:endParaRPr lang="en-US" dirty="0"/>
          </a:p>
        </p:txBody>
      </p:sp>
      <p:sp>
        <p:nvSpPr>
          <p:cNvPr id="4" name="Slide Number Placeholder 3"/>
          <p:cNvSpPr>
            <a:spLocks noGrp="1"/>
          </p:cNvSpPr>
          <p:nvPr>
            <p:ph type="sldNum" sz="quarter" idx="10"/>
          </p:nvPr>
        </p:nvSpPr>
        <p:spPr/>
        <p:txBody>
          <a:bodyPr/>
          <a:lstStyle/>
          <a:p>
            <a:fld id="{24C348CB-B6BA-46DD-88D9-32606690B0AF}" type="slidenum">
              <a:rPr lang="en-US" smtClean="0"/>
              <a:t>3</a:t>
            </a:fld>
            <a:endParaRPr lang="en-US" dirty="0"/>
          </a:p>
        </p:txBody>
      </p:sp>
    </p:spTree>
    <p:extLst>
      <p:ext uri="{BB962C8B-B14F-4D97-AF65-F5344CB8AC3E}">
        <p14:creationId xmlns:p14="http://schemas.microsoft.com/office/powerpoint/2010/main" val="2644487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57250" indent="-857250">
              <a:buFont typeface="+mj-lt"/>
              <a:buAutoNum type="romanUcPeriod" startAt="3"/>
            </a:pPr>
            <a:r>
              <a:rPr lang="en-US" sz="3600" b="1" dirty="0" smtClean="0"/>
              <a:t>When Life Is Good God Is Pleased   vv. 4-5</a:t>
            </a:r>
          </a:p>
          <a:p>
            <a:pPr marL="1771650" lvl="2" indent="-857250"/>
            <a:endParaRPr lang="en-US" sz="1600" b="1" dirty="0" smtClean="0"/>
          </a:p>
          <a:p>
            <a:pPr marL="1771650" lvl="2" indent="-857250"/>
            <a:r>
              <a:rPr lang="en-US" sz="3600" dirty="0" smtClean="0">
                <a:solidFill>
                  <a:srgbClr val="663300"/>
                </a:solidFill>
              </a:rPr>
              <a:t>Finding self-worth in what you</a:t>
            </a:r>
          </a:p>
          <a:p>
            <a:pPr marL="1771650" lvl="2" indent="-857250"/>
            <a:r>
              <a:rPr lang="en-US" sz="3600" dirty="0" smtClean="0">
                <a:solidFill>
                  <a:srgbClr val="663300"/>
                </a:solidFill>
              </a:rPr>
              <a:t>do or don’t do is finding your </a:t>
            </a:r>
          </a:p>
          <a:p>
            <a:pPr marL="1771650" lvl="2" indent="-857250"/>
            <a:r>
              <a:rPr lang="en-US" sz="3600" dirty="0" smtClean="0">
                <a:solidFill>
                  <a:srgbClr val="663300"/>
                </a:solidFill>
              </a:rPr>
              <a:t>savior in rule keeping.        </a:t>
            </a:r>
          </a:p>
          <a:p>
            <a:pPr marL="857250" indent="-857250"/>
            <a:endParaRPr lang="en-US" sz="3600" dirty="0" smtClean="0">
              <a:solidFill>
                <a:srgbClr val="663300"/>
              </a:solidFill>
            </a:endParaRPr>
          </a:p>
          <a:p>
            <a:endParaRPr lang="en-US" dirty="0"/>
          </a:p>
        </p:txBody>
      </p:sp>
      <p:sp>
        <p:nvSpPr>
          <p:cNvPr id="4" name="Slide Number Placeholder 3"/>
          <p:cNvSpPr>
            <a:spLocks noGrp="1"/>
          </p:cNvSpPr>
          <p:nvPr>
            <p:ph type="sldNum" sz="quarter" idx="10"/>
          </p:nvPr>
        </p:nvSpPr>
        <p:spPr/>
        <p:txBody>
          <a:bodyPr/>
          <a:lstStyle/>
          <a:p>
            <a:fld id="{24C348CB-B6BA-46DD-88D9-32606690B0AF}" type="slidenum">
              <a:rPr lang="en-US" smtClean="0"/>
              <a:t>4</a:t>
            </a:fld>
            <a:endParaRPr lang="en-US" dirty="0"/>
          </a:p>
        </p:txBody>
      </p:sp>
    </p:spTree>
    <p:extLst>
      <p:ext uri="{BB962C8B-B14F-4D97-AF65-F5344CB8AC3E}">
        <p14:creationId xmlns:p14="http://schemas.microsoft.com/office/powerpoint/2010/main" val="17815878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57250" indent="-857250"/>
            <a:r>
              <a:rPr lang="en-US" sz="3600" b="1" dirty="0" smtClean="0">
                <a:solidFill>
                  <a:srgbClr val="663300"/>
                </a:solidFill>
              </a:rPr>
              <a:t>Three ways to know if it is you </a:t>
            </a:r>
          </a:p>
          <a:p>
            <a:pPr marL="857250" indent="-857250"/>
            <a:r>
              <a:rPr lang="en-US" sz="3600" b="1" dirty="0" smtClean="0">
                <a:solidFill>
                  <a:srgbClr val="663300"/>
                </a:solidFill>
              </a:rPr>
              <a:t>Paul is addressing:</a:t>
            </a:r>
          </a:p>
          <a:p>
            <a:pPr marL="1771650" lvl="2" indent="-857250"/>
            <a:endParaRPr lang="en-US" sz="1600" b="1" dirty="0" smtClean="0"/>
          </a:p>
          <a:p>
            <a:pPr marL="857250" indent="-857250"/>
            <a:endParaRPr lang="en-US" sz="1200" dirty="0" smtClean="0">
              <a:solidFill>
                <a:srgbClr val="663300"/>
              </a:solidFill>
            </a:endParaRPr>
          </a:p>
          <a:p>
            <a:pPr marL="857250" indent="-857250">
              <a:buAutoNum type="arabicPeriod"/>
            </a:pPr>
            <a:r>
              <a:rPr lang="en-US" sz="3600" dirty="0" smtClean="0"/>
              <a:t>Do you feel you are a hopeless </a:t>
            </a:r>
          </a:p>
          <a:p>
            <a:pPr marL="857250" indent="-857250"/>
            <a:r>
              <a:rPr lang="en-US" sz="3600" dirty="0" smtClean="0"/>
              <a:t>	sinner, whom God would have a </a:t>
            </a:r>
          </a:p>
          <a:p>
            <a:pPr marL="857250" indent="-857250"/>
            <a:r>
              <a:rPr lang="en-US" sz="3600" dirty="0" smtClean="0"/>
              <a:t>	perfect right to cast off this minute </a:t>
            </a:r>
          </a:p>
          <a:p>
            <a:pPr marL="857250" indent="-857250"/>
            <a:r>
              <a:rPr lang="en-US" sz="3600" dirty="0" smtClean="0"/>
              <a:t>	because of the state of your life</a:t>
            </a:r>
          </a:p>
          <a:p>
            <a:pPr marL="857250" indent="-857250"/>
            <a:r>
              <a:rPr lang="en-US" sz="3600" dirty="0" smtClean="0"/>
              <a:t>	and heart?</a:t>
            </a:r>
          </a:p>
          <a:p>
            <a:endParaRPr lang="en-US" dirty="0"/>
          </a:p>
        </p:txBody>
      </p:sp>
      <p:sp>
        <p:nvSpPr>
          <p:cNvPr id="4" name="Slide Number Placeholder 3"/>
          <p:cNvSpPr>
            <a:spLocks noGrp="1"/>
          </p:cNvSpPr>
          <p:nvPr>
            <p:ph type="sldNum" sz="quarter" idx="10"/>
          </p:nvPr>
        </p:nvSpPr>
        <p:spPr/>
        <p:txBody>
          <a:bodyPr/>
          <a:lstStyle/>
          <a:p>
            <a:fld id="{24C348CB-B6BA-46DD-88D9-32606690B0AF}" type="slidenum">
              <a:rPr lang="en-US" smtClean="0"/>
              <a:t>5</a:t>
            </a:fld>
            <a:endParaRPr lang="en-US" dirty="0"/>
          </a:p>
        </p:txBody>
      </p:sp>
    </p:spTree>
    <p:extLst>
      <p:ext uri="{BB962C8B-B14F-4D97-AF65-F5344CB8AC3E}">
        <p14:creationId xmlns:p14="http://schemas.microsoft.com/office/powerpoint/2010/main" val="4324526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57250" indent="-857250"/>
            <a:r>
              <a:rPr lang="en-US" sz="3600" b="1" dirty="0" smtClean="0">
                <a:solidFill>
                  <a:srgbClr val="663300"/>
                </a:solidFill>
              </a:rPr>
              <a:t>Three ways to know if it is you </a:t>
            </a:r>
          </a:p>
          <a:p>
            <a:pPr marL="857250" indent="-857250"/>
            <a:r>
              <a:rPr lang="en-US" sz="3600" b="1" dirty="0" smtClean="0">
                <a:solidFill>
                  <a:srgbClr val="663300"/>
                </a:solidFill>
              </a:rPr>
              <a:t>Paul is addressing:</a:t>
            </a:r>
          </a:p>
          <a:p>
            <a:pPr marL="1771650" lvl="2" indent="-857250"/>
            <a:endParaRPr lang="en-US" sz="1600" b="1" dirty="0" smtClean="0"/>
          </a:p>
          <a:p>
            <a:pPr marL="857250" indent="-857250">
              <a:buFont typeface="+mj-lt"/>
              <a:buAutoNum type="arabicPeriod" startAt="2"/>
            </a:pPr>
            <a:r>
              <a:rPr lang="en-US" sz="3600" dirty="0" smtClean="0"/>
              <a:t>When you consider how those </a:t>
            </a:r>
          </a:p>
          <a:p>
            <a:pPr marL="1314450" lvl="1" indent="-857250"/>
            <a:r>
              <a:rPr lang="en-US" sz="3600" dirty="0" smtClean="0"/>
              <a:t>    outside the church live, do you </a:t>
            </a:r>
          </a:p>
          <a:p>
            <a:pPr marL="1314450" lvl="1" indent="-857250"/>
            <a:r>
              <a:rPr lang="en-US" sz="3600" dirty="0" smtClean="0"/>
              <a:t>    shake your head and judge in </a:t>
            </a:r>
          </a:p>
          <a:p>
            <a:pPr marL="1314450" lvl="1" indent="-857250"/>
            <a:r>
              <a:rPr lang="en-US" sz="3600" dirty="0" smtClean="0"/>
              <a:t>    your heart, or do you think:  My </a:t>
            </a:r>
          </a:p>
          <a:p>
            <a:pPr marL="1314450" lvl="1" indent="-857250"/>
            <a:r>
              <a:rPr lang="en-US" sz="3600" dirty="0" smtClean="0"/>
              <a:t>    heart is by nature just like theirs;</a:t>
            </a:r>
          </a:p>
          <a:p>
            <a:pPr marL="1314450" lvl="1" indent="-857250"/>
            <a:r>
              <a:rPr lang="en-US" sz="3600" dirty="0" smtClean="0"/>
              <a:t>    it just shows itself differently.</a:t>
            </a:r>
          </a:p>
          <a:p>
            <a:endParaRPr lang="en-US" dirty="0"/>
          </a:p>
        </p:txBody>
      </p:sp>
      <p:sp>
        <p:nvSpPr>
          <p:cNvPr id="4" name="Slide Number Placeholder 3"/>
          <p:cNvSpPr>
            <a:spLocks noGrp="1"/>
          </p:cNvSpPr>
          <p:nvPr>
            <p:ph type="sldNum" sz="quarter" idx="10"/>
          </p:nvPr>
        </p:nvSpPr>
        <p:spPr/>
        <p:txBody>
          <a:bodyPr/>
          <a:lstStyle/>
          <a:p>
            <a:fld id="{24C348CB-B6BA-46DD-88D9-32606690B0AF}" type="slidenum">
              <a:rPr lang="en-US" smtClean="0"/>
              <a:t>6</a:t>
            </a:fld>
            <a:endParaRPr lang="en-US" dirty="0"/>
          </a:p>
        </p:txBody>
      </p:sp>
    </p:spTree>
    <p:extLst>
      <p:ext uri="{BB962C8B-B14F-4D97-AF65-F5344CB8AC3E}">
        <p14:creationId xmlns:p14="http://schemas.microsoft.com/office/powerpoint/2010/main" val="3627571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57250" indent="-857250"/>
            <a:r>
              <a:rPr lang="en-US" sz="1200" b="1" dirty="0" smtClean="0">
                <a:solidFill>
                  <a:srgbClr val="663300"/>
                </a:solidFill>
              </a:rPr>
              <a:t>Three ways to know if it is you </a:t>
            </a:r>
          </a:p>
          <a:p>
            <a:pPr marL="857250" indent="-857250"/>
            <a:r>
              <a:rPr lang="en-US" sz="1200" b="1" dirty="0" smtClean="0">
                <a:solidFill>
                  <a:srgbClr val="663300"/>
                </a:solidFill>
              </a:rPr>
              <a:t>Paul is addressing:</a:t>
            </a:r>
            <a:endParaRPr lang="en-US" sz="800" b="1" dirty="0" smtClean="0"/>
          </a:p>
          <a:p>
            <a:pPr marL="857250" indent="-857250">
              <a:buFont typeface="+mj-lt"/>
              <a:buAutoNum type="arabicPeriod" startAt="3"/>
            </a:pPr>
            <a:r>
              <a:rPr lang="en-US" sz="1200" dirty="0" smtClean="0"/>
              <a:t>Do you, deep down, think there is no MP3 recorder, or that you can stand before your own judgement when the video is played?  Or have you accepted that your own values will condemn you, and that you will need to be given a right standing that you could never achieve yourself?</a:t>
            </a:r>
          </a:p>
          <a:p>
            <a:endParaRPr lang="en-US" dirty="0"/>
          </a:p>
        </p:txBody>
      </p:sp>
      <p:sp>
        <p:nvSpPr>
          <p:cNvPr id="4" name="Slide Number Placeholder 3"/>
          <p:cNvSpPr>
            <a:spLocks noGrp="1"/>
          </p:cNvSpPr>
          <p:nvPr>
            <p:ph type="sldNum" sz="quarter" idx="10"/>
          </p:nvPr>
        </p:nvSpPr>
        <p:spPr/>
        <p:txBody>
          <a:bodyPr/>
          <a:lstStyle/>
          <a:p>
            <a:fld id="{24C348CB-B6BA-46DD-88D9-32606690B0AF}" type="slidenum">
              <a:rPr lang="en-US" smtClean="0"/>
              <a:t>7</a:t>
            </a:fld>
            <a:endParaRPr lang="en-US" dirty="0"/>
          </a:p>
        </p:txBody>
      </p:sp>
    </p:spTree>
    <p:extLst>
      <p:ext uri="{BB962C8B-B14F-4D97-AF65-F5344CB8AC3E}">
        <p14:creationId xmlns:p14="http://schemas.microsoft.com/office/powerpoint/2010/main" val="1297752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129ED87-A37D-4636-A2C3-00433C6FA438}" type="datetimeFigureOut">
              <a:rPr lang="en-US" smtClean="0"/>
              <a:pPr/>
              <a:t>4/10/2016</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BA8DC1BE-426E-41C0-BEEC-B6546399E37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129ED87-A37D-4636-A2C3-00433C6FA438}" type="datetimeFigureOut">
              <a:rPr lang="en-US" smtClean="0"/>
              <a:pPr/>
              <a:t>4/10/2016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8DC1BE-426E-41C0-BEEC-B6546399E37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129ED87-A37D-4636-A2C3-00433C6FA438}" type="datetimeFigureOut">
              <a:rPr lang="en-US" smtClean="0"/>
              <a:pPr/>
              <a:t>4/10/2016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8DC1BE-426E-41C0-BEEC-B6546399E37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129ED87-A37D-4636-A2C3-00433C6FA438}" type="datetimeFigureOut">
              <a:rPr lang="en-US" smtClean="0"/>
              <a:pPr/>
              <a:t>4/10/2016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8DC1BE-426E-41C0-BEEC-B6546399E37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129ED87-A37D-4636-A2C3-00433C6FA438}" type="datetimeFigureOut">
              <a:rPr lang="en-US" smtClean="0"/>
              <a:pPr/>
              <a:t>4/10/2016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8DC1BE-426E-41C0-BEEC-B6546399E37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129ED87-A37D-4636-A2C3-00433C6FA438}" type="datetimeFigureOut">
              <a:rPr lang="en-US" smtClean="0"/>
              <a:pPr/>
              <a:t>4/10/2016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8DC1BE-426E-41C0-BEEC-B6546399E37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129ED87-A37D-4636-A2C3-00433C6FA438}" type="datetimeFigureOut">
              <a:rPr lang="en-US" smtClean="0"/>
              <a:pPr/>
              <a:t>4/10/2016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A8DC1BE-426E-41C0-BEEC-B6546399E37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129ED87-A37D-4636-A2C3-00433C6FA438}" type="datetimeFigureOut">
              <a:rPr lang="en-US" smtClean="0"/>
              <a:pPr/>
              <a:t>4/10/2016</a:t>
            </a:fld>
            <a:endParaRPr lang="en-US" dirty="0"/>
          </a:p>
        </p:txBody>
      </p:sp>
      <p:sp>
        <p:nvSpPr>
          <p:cNvPr id="8" name="Slide Number Placeholder 7"/>
          <p:cNvSpPr>
            <a:spLocks noGrp="1"/>
          </p:cNvSpPr>
          <p:nvPr>
            <p:ph type="sldNum" sz="quarter" idx="11"/>
          </p:nvPr>
        </p:nvSpPr>
        <p:spPr/>
        <p:txBody>
          <a:bodyPr/>
          <a:lstStyle/>
          <a:p>
            <a:fld id="{BA8DC1BE-426E-41C0-BEEC-B6546399E372}"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29ED87-A37D-4636-A2C3-00433C6FA438}" type="datetimeFigureOut">
              <a:rPr lang="en-US" smtClean="0"/>
              <a:pPr/>
              <a:t>4/10/2016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A8DC1BE-426E-41C0-BEEC-B6546399E37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129ED87-A37D-4636-A2C3-00433C6FA438}" type="datetimeFigureOut">
              <a:rPr lang="en-US" smtClean="0"/>
              <a:pPr/>
              <a:t>4/10/2016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156448" y="6422064"/>
            <a:ext cx="762000" cy="365125"/>
          </a:xfrm>
        </p:spPr>
        <p:txBody>
          <a:bodyPr/>
          <a:lstStyle/>
          <a:p>
            <a:fld id="{BA8DC1BE-426E-41C0-BEEC-B6546399E37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8129ED87-A37D-4636-A2C3-00433C6FA438}" type="datetimeFigureOut">
              <a:rPr lang="en-US" smtClean="0"/>
              <a:pPr/>
              <a:t>4/10/2016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8DC1BE-426E-41C0-BEEC-B6546399E37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A45200">
            <a:alpha val="81000"/>
          </a:srgbClr>
        </a:solidFill>
        <a:effectLst/>
      </p:bgPr>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129ED87-A37D-4636-A2C3-00433C6FA438}" type="datetimeFigureOut">
              <a:rPr lang="en-US" smtClean="0"/>
              <a:pPr/>
              <a:t>4/10/2016</a:t>
            </a:fld>
            <a:endParaRPr lang="en-US" dirty="0"/>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A8DC1BE-426E-41C0-BEEC-B6546399E372}"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pic>
        <p:nvPicPr>
          <p:cNvPr id="1026" name="Picture 2" descr="C:\Users\Sandy\Pictures\Web Site\New folder\The Book of Roman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5992" y="152400"/>
            <a:ext cx="7802137" cy="1138773"/>
          </a:xfrm>
          <a:prstGeom prst="rect">
            <a:avLst/>
          </a:prstGeom>
          <a:noFill/>
        </p:spPr>
        <p:txBody>
          <a:bodyPr wrap="none" rtlCol="0">
            <a:spAutoFit/>
          </a:bodyPr>
          <a:lstStyle/>
          <a:p>
            <a:pPr algn="ctr"/>
            <a:r>
              <a:rPr lang="en-US" sz="3600" b="1" dirty="0" smtClean="0"/>
              <a:t>Psychology </a:t>
            </a:r>
            <a:r>
              <a:rPr lang="en-US" sz="3600" b="1" dirty="0" smtClean="0"/>
              <a:t>of the Self Righteous</a:t>
            </a:r>
          </a:p>
          <a:p>
            <a:pPr algn="ctr"/>
            <a:r>
              <a:rPr lang="en-US" sz="3200" dirty="0" smtClean="0"/>
              <a:t>Romans 2:1-5</a:t>
            </a:r>
            <a:endParaRPr lang="en-US" sz="3200" dirty="0"/>
          </a:p>
        </p:txBody>
      </p:sp>
      <p:sp>
        <p:nvSpPr>
          <p:cNvPr id="7" name="TextBox 6"/>
          <p:cNvSpPr txBox="1"/>
          <p:nvPr/>
        </p:nvSpPr>
        <p:spPr>
          <a:xfrm>
            <a:off x="228600" y="1752600"/>
            <a:ext cx="8610600" cy="3477875"/>
          </a:xfrm>
          <a:prstGeom prst="rect">
            <a:avLst/>
          </a:prstGeom>
          <a:noFill/>
        </p:spPr>
        <p:txBody>
          <a:bodyPr wrap="square" rtlCol="0">
            <a:spAutoFit/>
          </a:bodyPr>
          <a:lstStyle/>
          <a:p>
            <a:pPr marL="857250" indent="-857250">
              <a:buFont typeface="+mj-lt"/>
              <a:buAutoNum type="romanUcPeriod"/>
            </a:pPr>
            <a:r>
              <a:rPr lang="en-US" sz="3600" b="1" dirty="0" smtClean="0"/>
              <a:t>Does Not Understand Sin v. 1</a:t>
            </a:r>
          </a:p>
          <a:p>
            <a:pPr marL="1771650" lvl="2" indent="-857250"/>
            <a:endParaRPr lang="en-US" sz="4000" b="1" dirty="0" smtClean="0"/>
          </a:p>
          <a:p>
            <a:pPr marL="1771650" lvl="2" indent="-857250"/>
            <a:r>
              <a:rPr lang="en-US" sz="3600" dirty="0" smtClean="0">
                <a:solidFill>
                  <a:srgbClr val="663300"/>
                </a:solidFill>
              </a:rPr>
              <a:t>Religious people believe:  “If I </a:t>
            </a:r>
          </a:p>
          <a:p>
            <a:pPr marL="1771650" lvl="2" indent="-857250"/>
            <a:r>
              <a:rPr lang="en-US" sz="3600" dirty="0" smtClean="0">
                <a:solidFill>
                  <a:srgbClr val="663300"/>
                </a:solidFill>
              </a:rPr>
              <a:t>am good enough I will make it</a:t>
            </a:r>
          </a:p>
          <a:p>
            <a:pPr marL="1771650" lvl="2" indent="-857250"/>
            <a:r>
              <a:rPr lang="en-US" sz="3600" dirty="0" smtClean="0">
                <a:solidFill>
                  <a:srgbClr val="663300"/>
                </a:solidFill>
              </a:rPr>
              <a:t>in!”</a:t>
            </a:r>
          </a:p>
          <a:p>
            <a:pPr marL="857250" indent="-857250"/>
            <a:endParaRPr lang="en-US" sz="3600" dirty="0" smtClean="0">
              <a:solidFill>
                <a:srgbClr val="6633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animEffect transition="in" filter="fade">
                                      <p:cBhvr>
                                        <p:cTn id="14" dur="1000"/>
                                        <p:tgtEl>
                                          <p:spTgt spid="7">
                                            <p:txEl>
                                              <p:pRg st="2" end="2"/>
                                            </p:txEl>
                                          </p:spTgt>
                                        </p:tgtEl>
                                      </p:cBhvr>
                                    </p:animEffect>
                                    <p:anim calcmode="lin" valueType="num">
                                      <p:cBhvr>
                                        <p:cTn id="1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fade">
                                      <p:cBhvr>
                                        <p:cTn id="19" dur="1000"/>
                                        <p:tgtEl>
                                          <p:spTgt spid="7">
                                            <p:txEl>
                                              <p:pRg st="3" end="3"/>
                                            </p:txEl>
                                          </p:spTgt>
                                        </p:tgtEl>
                                      </p:cBhvr>
                                    </p:animEffect>
                                    <p:anim calcmode="lin" valueType="num">
                                      <p:cBhvr>
                                        <p:cTn id="20"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7">
                                            <p:txEl>
                                              <p:pRg st="4" end="4"/>
                                            </p:txEl>
                                          </p:spTgt>
                                        </p:tgtEl>
                                        <p:attrNameLst>
                                          <p:attrName>style.visibility</p:attrName>
                                        </p:attrNameLst>
                                      </p:cBhvr>
                                      <p:to>
                                        <p:strVal val="visible"/>
                                      </p:to>
                                    </p:set>
                                    <p:animEffect transition="in" filter="fade">
                                      <p:cBhvr>
                                        <p:cTn id="24" dur="1000"/>
                                        <p:tgtEl>
                                          <p:spTgt spid="7">
                                            <p:txEl>
                                              <p:pRg st="4" end="4"/>
                                            </p:txEl>
                                          </p:spTgt>
                                        </p:tgtEl>
                                      </p:cBhvr>
                                    </p:animEffect>
                                    <p:anim calcmode="lin" valueType="num">
                                      <p:cBhvr>
                                        <p:cTn id="25"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97057" y="152400"/>
            <a:ext cx="7520008" cy="1138773"/>
          </a:xfrm>
          <a:prstGeom prst="rect">
            <a:avLst/>
          </a:prstGeom>
          <a:noFill/>
        </p:spPr>
        <p:txBody>
          <a:bodyPr wrap="none" rtlCol="0">
            <a:spAutoFit/>
          </a:bodyPr>
          <a:lstStyle/>
          <a:p>
            <a:pPr algn="ctr"/>
            <a:r>
              <a:rPr lang="en-US" sz="3600" b="1" dirty="0"/>
              <a:t>Psychology of </a:t>
            </a:r>
            <a:r>
              <a:rPr lang="en-US" sz="3600" b="1" dirty="0" smtClean="0"/>
              <a:t>the Self Righteous</a:t>
            </a:r>
          </a:p>
          <a:p>
            <a:pPr algn="ctr"/>
            <a:r>
              <a:rPr lang="en-US" sz="3200" dirty="0" smtClean="0"/>
              <a:t>Romans 2:1-5</a:t>
            </a:r>
            <a:endParaRPr lang="en-US" sz="3200" dirty="0"/>
          </a:p>
        </p:txBody>
      </p:sp>
      <p:sp>
        <p:nvSpPr>
          <p:cNvPr id="7" name="TextBox 6"/>
          <p:cNvSpPr txBox="1"/>
          <p:nvPr/>
        </p:nvSpPr>
        <p:spPr>
          <a:xfrm>
            <a:off x="228600" y="2133600"/>
            <a:ext cx="8610600" cy="4216539"/>
          </a:xfrm>
          <a:prstGeom prst="rect">
            <a:avLst/>
          </a:prstGeom>
          <a:noFill/>
        </p:spPr>
        <p:txBody>
          <a:bodyPr wrap="square" rtlCol="0">
            <a:spAutoFit/>
          </a:bodyPr>
          <a:lstStyle/>
          <a:p>
            <a:pPr marL="857250" indent="-857250">
              <a:buFont typeface="+mj-lt"/>
              <a:buAutoNum type="romanUcPeriod" startAt="2"/>
            </a:pPr>
            <a:r>
              <a:rPr lang="en-US" sz="3600" b="1" dirty="0" smtClean="0"/>
              <a:t>Blindness To See Their Own Faults   vv. 2-3</a:t>
            </a:r>
          </a:p>
          <a:p>
            <a:pPr marL="1771650" lvl="2" indent="-857250"/>
            <a:endParaRPr lang="en-US" sz="1600" b="1" dirty="0" smtClean="0"/>
          </a:p>
          <a:p>
            <a:pPr marL="1771650" lvl="2" indent="-857250"/>
            <a:r>
              <a:rPr lang="en-US" sz="3600" dirty="0" smtClean="0">
                <a:solidFill>
                  <a:srgbClr val="663300"/>
                </a:solidFill>
              </a:rPr>
              <a:t>Two Reasons men turn to Christ:</a:t>
            </a:r>
          </a:p>
          <a:p>
            <a:pPr marL="1771650" lvl="2" indent="-857250">
              <a:buAutoNum type="arabicPeriod"/>
            </a:pPr>
            <a:r>
              <a:rPr lang="en-US" sz="3600" dirty="0" smtClean="0">
                <a:solidFill>
                  <a:srgbClr val="663300"/>
                </a:solidFill>
              </a:rPr>
              <a:t>They have a sense of need</a:t>
            </a:r>
          </a:p>
          <a:p>
            <a:pPr marL="1771650" lvl="2" indent="-857250">
              <a:buAutoNum type="arabicPeriod"/>
            </a:pPr>
            <a:r>
              <a:rPr lang="en-US" sz="3600" dirty="0" smtClean="0">
                <a:solidFill>
                  <a:srgbClr val="663300"/>
                </a:solidFill>
              </a:rPr>
              <a:t>They have a fear of the judgment</a:t>
            </a:r>
          </a:p>
          <a:p>
            <a:pPr marL="857250" indent="-857250"/>
            <a:endParaRPr lang="en-US" sz="3600" dirty="0" smtClean="0">
              <a:solidFill>
                <a:srgbClr val="6633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animEffect transition="in" filter="fade">
                                      <p:cBhvr>
                                        <p:cTn id="14" dur="1000"/>
                                        <p:tgtEl>
                                          <p:spTgt spid="7">
                                            <p:txEl>
                                              <p:pRg st="2" end="2"/>
                                            </p:txEl>
                                          </p:spTgt>
                                        </p:tgtEl>
                                      </p:cBhvr>
                                    </p:animEffect>
                                    <p:anim calcmode="lin" valueType="num">
                                      <p:cBhvr>
                                        <p:cTn id="1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Effect transition="in" filter="fade">
                                      <p:cBhvr>
                                        <p:cTn id="21" dur="1000"/>
                                        <p:tgtEl>
                                          <p:spTgt spid="7">
                                            <p:txEl>
                                              <p:pRg st="3" end="3"/>
                                            </p:txEl>
                                          </p:spTgt>
                                        </p:tgtEl>
                                      </p:cBhvr>
                                    </p:animEffect>
                                    <p:anim calcmode="lin" valueType="num">
                                      <p:cBhvr>
                                        <p:cTn id="22"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4" end="4"/>
                                            </p:txEl>
                                          </p:spTgt>
                                        </p:tgtEl>
                                        <p:attrNameLst>
                                          <p:attrName>style.visibility</p:attrName>
                                        </p:attrNameLst>
                                      </p:cBhvr>
                                      <p:to>
                                        <p:strVal val="visible"/>
                                      </p:to>
                                    </p:set>
                                    <p:animEffect transition="in" filter="fade">
                                      <p:cBhvr>
                                        <p:cTn id="28" dur="1000"/>
                                        <p:tgtEl>
                                          <p:spTgt spid="7">
                                            <p:txEl>
                                              <p:pRg st="4" end="4"/>
                                            </p:txEl>
                                          </p:spTgt>
                                        </p:tgtEl>
                                      </p:cBhvr>
                                    </p:animEffect>
                                    <p:anim calcmode="lin" valueType="num">
                                      <p:cBhvr>
                                        <p:cTn id="29"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97057" y="152400"/>
            <a:ext cx="7520008" cy="1138773"/>
          </a:xfrm>
          <a:prstGeom prst="rect">
            <a:avLst/>
          </a:prstGeom>
          <a:noFill/>
        </p:spPr>
        <p:txBody>
          <a:bodyPr wrap="none" rtlCol="0">
            <a:spAutoFit/>
          </a:bodyPr>
          <a:lstStyle/>
          <a:p>
            <a:pPr algn="ctr"/>
            <a:r>
              <a:rPr lang="en-US" sz="3600" b="1" dirty="0"/>
              <a:t>Psychology of </a:t>
            </a:r>
            <a:r>
              <a:rPr lang="en-US" sz="3600" b="1" dirty="0" smtClean="0"/>
              <a:t>the Self Righteous</a:t>
            </a:r>
          </a:p>
          <a:p>
            <a:pPr algn="ctr"/>
            <a:r>
              <a:rPr lang="en-US" sz="3200" dirty="0" smtClean="0"/>
              <a:t>Romans 2:1-5</a:t>
            </a:r>
            <a:endParaRPr lang="en-US" sz="3200" dirty="0"/>
          </a:p>
        </p:txBody>
      </p:sp>
      <p:sp>
        <p:nvSpPr>
          <p:cNvPr id="7" name="TextBox 6"/>
          <p:cNvSpPr txBox="1"/>
          <p:nvPr/>
        </p:nvSpPr>
        <p:spPr>
          <a:xfrm>
            <a:off x="228600" y="2133600"/>
            <a:ext cx="8610600" cy="3662541"/>
          </a:xfrm>
          <a:prstGeom prst="rect">
            <a:avLst/>
          </a:prstGeom>
          <a:noFill/>
        </p:spPr>
        <p:txBody>
          <a:bodyPr wrap="square" rtlCol="0">
            <a:spAutoFit/>
          </a:bodyPr>
          <a:lstStyle/>
          <a:p>
            <a:pPr marL="857250" indent="-857250">
              <a:buFont typeface="+mj-lt"/>
              <a:buAutoNum type="romanUcPeriod" startAt="3"/>
            </a:pPr>
            <a:r>
              <a:rPr lang="en-US" sz="3600" b="1" dirty="0" smtClean="0"/>
              <a:t>When Life Is Good God Is Pleased   vv. 4-5</a:t>
            </a:r>
          </a:p>
          <a:p>
            <a:pPr marL="1771650" lvl="2" indent="-857250"/>
            <a:endParaRPr lang="en-US" sz="1600" b="1" dirty="0" smtClean="0"/>
          </a:p>
          <a:p>
            <a:pPr marL="1771650" lvl="2" indent="-857250"/>
            <a:r>
              <a:rPr lang="en-US" sz="3600" dirty="0" smtClean="0">
                <a:solidFill>
                  <a:srgbClr val="663300"/>
                </a:solidFill>
              </a:rPr>
              <a:t>Finding self-worth in what you</a:t>
            </a:r>
          </a:p>
          <a:p>
            <a:pPr marL="1771650" lvl="2" indent="-857250"/>
            <a:r>
              <a:rPr lang="en-US" sz="3600" dirty="0" smtClean="0">
                <a:solidFill>
                  <a:srgbClr val="663300"/>
                </a:solidFill>
              </a:rPr>
              <a:t>do or don’t do is finding your </a:t>
            </a:r>
          </a:p>
          <a:p>
            <a:pPr marL="1771650" lvl="2" indent="-857250"/>
            <a:r>
              <a:rPr lang="en-US" sz="3600" dirty="0" smtClean="0">
                <a:solidFill>
                  <a:srgbClr val="663300"/>
                </a:solidFill>
              </a:rPr>
              <a:t>savior in rule keeping.        </a:t>
            </a:r>
          </a:p>
          <a:p>
            <a:pPr marL="857250" indent="-857250"/>
            <a:endParaRPr lang="en-US" sz="3600" dirty="0" smtClean="0">
              <a:solidFill>
                <a:srgbClr val="6633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animEffect transition="in" filter="fade">
                                      <p:cBhvr>
                                        <p:cTn id="14" dur="1000"/>
                                        <p:tgtEl>
                                          <p:spTgt spid="7">
                                            <p:txEl>
                                              <p:pRg st="2" end="2"/>
                                            </p:txEl>
                                          </p:spTgt>
                                        </p:tgtEl>
                                      </p:cBhvr>
                                    </p:animEffect>
                                    <p:anim calcmode="lin" valueType="num">
                                      <p:cBhvr>
                                        <p:cTn id="1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fade">
                                      <p:cBhvr>
                                        <p:cTn id="19" dur="1000"/>
                                        <p:tgtEl>
                                          <p:spTgt spid="7">
                                            <p:txEl>
                                              <p:pRg st="3" end="3"/>
                                            </p:txEl>
                                          </p:spTgt>
                                        </p:tgtEl>
                                      </p:cBhvr>
                                    </p:animEffect>
                                    <p:anim calcmode="lin" valueType="num">
                                      <p:cBhvr>
                                        <p:cTn id="20"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7">
                                            <p:txEl>
                                              <p:pRg st="4" end="4"/>
                                            </p:txEl>
                                          </p:spTgt>
                                        </p:tgtEl>
                                        <p:attrNameLst>
                                          <p:attrName>style.visibility</p:attrName>
                                        </p:attrNameLst>
                                      </p:cBhvr>
                                      <p:to>
                                        <p:strVal val="visible"/>
                                      </p:to>
                                    </p:set>
                                    <p:animEffect transition="in" filter="fade">
                                      <p:cBhvr>
                                        <p:cTn id="24" dur="1000"/>
                                        <p:tgtEl>
                                          <p:spTgt spid="7">
                                            <p:txEl>
                                              <p:pRg st="4" end="4"/>
                                            </p:txEl>
                                          </p:spTgt>
                                        </p:tgtEl>
                                      </p:cBhvr>
                                    </p:animEffect>
                                    <p:anim calcmode="lin" valueType="num">
                                      <p:cBhvr>
                                        <p:cTn id="25"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97057" y="152400"/>
            <a:ext cx="7520008" cy="1138773"/>
          </a:xfrm>
          <a:prstGeom prst="rect">
            <a:avLst/>
          </a:prstGeom>
          <a:noFill/>
        </p:spPr>
        <p:txBody>
          <a:bodyPr wrap="none" rtlCol="0">
            <a:spAutoFit/>
          </a:bodyPr>
          <a:lstStyle/>
          <a:p>
            <a:pPr algn="ctr"/>
            <a:r>
              <a:rPr lang="en-US" sz="3600" b="1" dirty="0"/>
              <a:t>Psychology of </a:t>
            </a:r>
            <a:r>
              <a:rPr lang="en-US" sz="3600" b="1" dirty="0" smtClean="0"/>
              <a:t>the Self Righteous</a:t>
            </a:r>
          </a:p>
          <a:p>
            <a:pPr algn="ctr"/>
            <a:r>
              <a:rPr lang="en-US" sz="3200" dirty="0" smtClean="0"/>
              <a:t>Romans 2:1-5</a:t>
            </a:r>
            <a:endParaRPr lang="en-US" sz="3200" dirty="0"/>
          </a:p>
        </p:txBody>
      </p:sp>
      <p:sp>
        <p:nvSpPr>
          <p:cNvPr id="7" name="TextBox 6"/>
          <p:cNvSpPr txBox="1"/>
          <p:nvPr/>
        </p:nvSpPr>
        <p:spPr>
          <a:xfrm>
            <a:off x="228600" y="1371600"/>
            <a:ext cx="8610600" cy="4401205"/>
          </a:xfrm>
          <a:prstGeom prst="rect">
            <a:avLst/>
          </a:prstGeom>
          <a:noFill/>
        </p:spPr>
        <p:txBody>
          <a:bodyPr wrap="square" rtlCol="0">
            <a:spAutoFit/>
          </a:bodyPr>
          <a:lstStyle/>
          <a:p>
            <a:pPr marL="857250" indent="-857250"/>
            <a:r>
              <a:rPr lang="en-US" sz="3600" b="1" dirty="0" smtClean="0">
                <a:solidFill>
                  <a:srgbClr val="663300"/>
                </a:solidFill>
              </a:rPr>
              <a:t>Three ways to know if it is you </a:t>
            </a:r>
          </a:p>
          <a:p>
            <a:pPr marL="857250" indent="-857250"/>
            <a:r>
              <a:rPr lang="en-US" sz="3600" b="1" dirty="0" smtClean="0">
                <a:solidFill>
                  <a:srgbClr val="663300"/>
                </a:solidFill>
              </a:rPr>
              <a:t>Paul is addressing:</a:t>
            </a:r>
          </a:p>
          <a:p>
            <a:pPr marL="1771650" lvl="2" indent="-857250"/>
            <a:endParaRPr lang="en-US" sz="1600" b="1" dirty="0" smtClean="0"/>
          </a:p>
          <a:p>
            <a:pPr marL="857250" indent="-857250"/>
            <a:endParaRPr lang="en-US" sz="1200" dirty="0" smtClean="0">
              <a:solidFill>
                <a:srgbClr val="663300"/>
              </a:solidFill>
            </a:endParaRPr>
          </a:p>
          <a:p>
            <a:pPr marL="857250" indent="-857250">
              <a:buAutoNum type="arabicPeriod"/>
            </a:pPr>
            <a:r>
              <a:rPr lang="en-US" sz="3600" dirty="0" smtClean="0"/>
              <a:t>Do you feel you are a hopeless </a:t>
            </a:r>
          </a:p>
          <a:p>
            <a:pPr marL="857250" indent="-857250"/>
            <a:r>
              <a:rPr lang="en-US" sz="3600" dirty="0" smtClean="0"/>
              <a:t>	sinner, whom God would have a </a:t>
            </a:r>
          </a:p>
          <a:p>
            <a:pPr marL="857250" indent="-857250"/>
            <a:r>
              <a:rPr lang="en-US" sz="3600" dirty="0" smtClean="0"/>
              <a:t>	perfect right to cast off this minute </a:t>
            </a:r>
          </a:p>
          <a:p>
            <a:pPr marL="857250" indent="-857250"/>
            <a:r>
              <a:rPr lang="en-US" sz="3600" dirty="0" smtClean="0"/>
              <a:t>	because of the state of your life</a:t>
            </a:r>
          </a:p>
          <a:p>
            <a:pPr marL="857250" indent="-857250"/>
            <a:r>
              <a:rPr lang="en-US" sz="3600" dirty="0" smtClean="0"/>
              <a:t>	and heart?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1000"/>
                                        <p:tgtEl>
                                          <p:spTgt spid="7">
                                            <p:txEl>
                                              <p:pRg st="1" end="1"/>
                                            </p:txEl>
                                          </p:spTgt>
                                        </p:tgtEl>
                                      </p:cBhvr>
                                    </p:animEffect>
                                    <p:anim calcmode="lin" valueType="num">
                                      <p:cBhvr>
                                        <p:cTn id="13"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Effect transition="in" filter="fade">
                                      <p:cBhvr>
                                        <p:cTn id="19" dur="1000"/>
                                        <p:tgtEl>
                                          <p:spTgt spid="7">
                                            <p:txEl>
                                              <p:pRg st="4" end="4"/>
                                            </p:txEl>
                                          </p:spTgt>
                                        </p:tgtEl>
                                      </p:cBhvr>
                                    </p:animEffect>
                                    <p:anim calcmode="lin" valueType="num">
                                      <p:cBhvr>
                                        <p:cTn id="20"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7">
                                            <p:txEl>
                                              <p:pRg st="5" end="5"/>
                                            </p:txEl>
                                          </p:spTgt>
                                        </p:tgtEl>
                                        <p:attrNameLst>
                                          <p:attrName>style.visibility</p:attrName>
                                        </p:attrNameLst>
                                      </p:cBhvr>
                                      <p:to>
                                        <p:strVal val="visible"/>
                                      </p:to>
                                    </p:set>
                                    <p:animEffect transition="in" filter="fade">
                                      <p:cBhvr>
                                        <p:cTn id="24" dur="1000"/>
                                        <p:tgtEl>
                                          <p:spTgt spid="7">
                                            <p:txEl>
                                              <p:pRg st="5" end="5"/>
                                            </p:txEl>
                                          </p:spTgt>
                                        </p:tgtEl>
                                      </p:cBhvr>
                                    </p:animEffect>
                                    <p:anim calcmode="lin" valueType="num">
                                      <p:cBhvr>
                                        <p:cTn id="25"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7">
                                            <p:txEl>
                                              <p:pRg st="5" end="5"/>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7">
                                            <p:txEl>
                                              <p:pRg st="6" end="6"/>
                                            </p:txEl>
                                          </p:spTgt>
                                        </p:tgtEl>
                                        <p:attrNameLst>
                                          <p:attrName>style.visibility</p:attrName>
                                        </p:attrNameLst>
                                      </p:cBhvr>
                                      <p:to>
                                        <p:strVal val="visible"/>
                                      </p:to>
                                    </p:set>
                                    <p:animEffect transition="in" filter="fade">
                                      <p:cBhvr>
                                        <p:cTn id="29" dur="1000"/>
                                        <p:tgtEl>
                                          <p:spTgt spid="7">
                                            <p:txEl>
                                              <p:pRg st="6" end="6"/>
                                            </p:txEl>
                                          </p:spTgt>
                                        </p:tgtEl>
                                      </p:cBhvr>
                                    </p:animEffect>
                                    <p:anim calcmode="lin" valueType="num">
                                      <p:cBhvr>
                                        <p:cTn id="30"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7">
                                            <p:txEl>
                                              <p:pRg st="6" end="6"/>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7">
                                            <p:txEl>
                                              <p:pRg st="7" end="7"/>
                                            </p:txEl>
                                          </p:spTgt>
                                        </p:tgtEl>
                                        <p:attrNameLst>
                                          <p:attrName>style.visibility</p:attrName>
                                        </p:attrNameLst>
                                      </p:cBhvr>
                                      <p:to>
                                        <p:strVal val="visible"/>
                                      </p:to>
                                    </p:set>
                                    <p:animEffect transition="in" filter="fade">
                                      <p:cBhvr>
                                        <p:cTn id="34" dur="1000"/>
                                        <p:tgtEl>
                                          <p:spTgt spid="7">
                                            <p:txEl>
                                              <p:pRg st="7" end="7"/>
                                            </p:txEl>
                                          </p:spTgt>
                                        </p:tgtEl>
                                      </p:cBhvr>
                                    </p:animEffect>
                                    <p:anim calcmode="lin" valueType="num">
                                      <p:cBhvr>
                                        <p:cTn id="35"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36" dur="1000" fill="hold"/>
                                        <p:tgtEl>
                                          <p:spTgt spid="7">
                                            <p:txEl>
                                              <p:pRg st="7" end="7"/>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7">
                                            <p:txEl>
                                              <p:pRg st="8" end="8"/>
                                            </p:txEl>
                                          </p:spTgt>
                                        </p:tgtEl>
                                        <p:attrNameLst>
                                          <p:attrName>style.visibility</p:attrName>
                                        </p:attrNameLst>
                                      </p:cBhvr>
                                      <p:to>
                                        <p:strVal val="visible"/>
                                      </p:to>
                                    </p:set>
                                    <p:animEffect transition="in" filter="fade">
                                      <p:cBhvr>
                                        <p:cTn id="39" dur="1000"/>
                                        <p:tgtEl>
                                          <p:spTgt spid="7">
                                            <p:txEl>
                                              <p:pRg st="8" end="8"/>
                                            </p:txEl>
                                          </p:spTgt>
                                        </p:tgtEl>
                                      </p:cBhvr>
                                    </p:animEffect>
                                    <p:anim calcmode="lin" valueType="num">
                                      <p:cBhvr>
                                        <p:cTn id="40"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41" dur="1000" fill="hold"/>
                                        <p:tgtEl>
                                          <p:spTgt spid="7">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97057" y="152400"/>
            <a:ext cx="7520008" cy="1138773"/>
          </a:xfrm>
          <a:prstGeom prst="rect">
            <a:avLst/>
          </a:prstGeom>
          <a:noFill/>
        </p:spPr>
        <p:txBody>
          <a:bodyPr wrap="none" rtlCol="0">
            <a:spAutoFit/>
          </a:bodyPr>
          <a:lstStyle/>
          <a:p>
            <a:pPr algn="ctr"/>
            <a:r>
              <a:rPr lang="en-US" sz="3600" b="1" dirty="0"/>
              <a:t>Psychology of </a:t>
            </a:r>
            <a:r>
              <a:rPr lang="en-US" sz="3600" b="1" dirty="0" smtClean="0"/>
              <a:t>the Self Righteous</a:t>
            </a:r>
          </a:p>
          <a:p>
            <a:pPr algn="ctr"/>
            <a:r>
              <a:rPr lang="en-US" sz="3200" dirty="0" smtClean="0"/>
              <a:t>Romans 2:1-5</a:t>
            </a:r>
            <a:endParaRPr lang="en-US" sz="3200" dirty="0"/>
          </a:p>
        </p:txBody>
      </p:sp>
      <p:sp>
        <p:nvSpPr>
          <p:cNvPr id="7" name="TextBox 6"/>
          <p:cNvSpPr txBox="1"/>
          <p:nvPr/>
        </p:nvSpPr>
        <p:spPr>
          <a:xfrm>
            <a:off x="228600" y="1371600"/>
            <a:ext cx="8610600" cy="4770537"/>
          </a:xfrm>
          <a:prstGeom prst="rect">
            <a:avLst/>
          </a:prstGeom>
          <a:noFill/>
        </p:spPr>
        <p:txBody>
          <a:bodyPr wrap="square" rtlCol="0">
            <a:spAutoFit/>
          </a:bodyPr>
          <a:lstStyle/>
          <a:p>
            <a:pPr marL="857250" indent="-857250"/>
            <a:r>
              <a:rPr lang="en-US" sz="3600" b="1" dirty="0" smtClean="0">
                <a:solidFill>
                  <a:srgbClr val="663300"/>
                </a:solidFill>
              </a:rPr>
              <a:t>Three ways to know if it is you </a:t>
            </a:r>
          </a:p>
          <a:p>
            <a:pPr marL="857250" indent="-857250"/>
            <a:r>
              <a:rPr lang="en-US" sz="3600" b="1" dirty="0" smtClean="0">
                <a:solidFill>
                  <a:srgbClr val="663300"/>
                </a:solidFill>
              </a:rPr>
              <a:t>Paul is addressing:</a:t>
            </a:r>
          </a:p>
          <a:p>
            <a:pPr marL="1771650" lvl="2" indent="-857250"/>
            <a:endParaRPr lang="en-US" sz="1600" b="1" dirty="0" smtClean="0"/>
          </a:p>
          <a:p>
            <a:pPr marL="857250" indent="-857250">
              <a:buFont typeface="+mj-lt"/>
              <a:buAutoNum type="arabicPeriod" startAt="2"/>
            </a:pPr>
            <a:r>
              <a:rPr lang="en-US" sz="3600" dirty="0" smtClean="0"/>
              <a:t>When you consider how those </a:t>
            </a:r>
          </a:p>
          <a:p>
            <a:pPr marL="1314450" lvl="1" indent="-857250"/>
            <a:r>
              <a:rPr lang="en-US" sz="3600" dirty="0" smtClean="0"/>
              <a:t>    outside the church live, do you </a:t>
            </a:r>
          </a:p>
          <a:p>
            <a:pPr marL="1314450" lvl="1" indent="-857250"/>
            <a:r>
              <a:rPr lang="en-US" sz="3600" dirty="0" smtClean="0"/>
              <a:t>    shake your head and judge in </a:t>
            </a:r>
          </a:p>
          <a:p>
            <a:pPr marL="1314450" lvl="1" indent="-857250"/>
            <a:r>
              <a:rPr lang="en-US" sz="3600" dirty="0" smtClean="0"/>
              <a:t>    your heart, or do you think:  My </a:t>
            </a:r>
          </a:p>
          <a:p>
            <a:pPr marL="1314450" lvl="1" indent="-857250"/>
            <a:r>
              <a:rPr lang="en-US" sz="3600" dirty="0" smtClean="0"/>
              <a:t>    heart is by nature just like theirs;</a:t>
            </a:r>
          </a:p>
          <a:p>
            <a:pPr marL="1314450" lvl="1" indent="-857250"/>
            <a:r>
              <a:rPr lang="en-US" sz="3600" dirty="0" smtClean="0"/>
              <a:t>    it just shows itself differently.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Effect transition="in" filter="fade">
                                      <p:cBhvr>
                                        <p:cTn id="7" dur="1000"/>
                                        <p:tgtEl>
                                          <p:spTgt spid="7">
                                            <p:txEl>
                                              <p:pRg st="3" end="3"/>
                                            </p:txEl>
                                          </p:spTgt>
                                        </p:tgtEl>
                                      </p:cBhvr>
                                    </p:animEffect>
                                    <p:anim calcmode="lin" valueType="num">
                                      <p:cBhvr>
                                        <p:cTn id="8"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4" end="4"/>
                                            </p:txEl>
                                          </p:spTgt>
                                        </p:tgtEl>
                                        <p:attrNameLst>
                                          <p:attrName>style.visibility</p:attrName>
                                        </p:attrNameLst>
                                      </p:cBhvr>
                                      <p:to>
                                        <p:strVal val="visible"/>
                                      </p:to>
                                    </p:set>
                                    <p:animEffect transition="in" filter="fade">
                                      <p:cBhvr>
                                        <p:cTn id="12" dur="1000"/>
                                        <p:tgtEl>
                                          <p:spTgt spid="7">
                                            <p:txEl>
                                              <p:pRg st="4" end="4"/>
                                            </p:txEl>
                                          </p:spTgt>
                                        </p:tgtEl>
                                      </p:cBhvr>
                                    </p:animEffect>
                                    <p:anim calcmode="lin" valueType="num">
                                      <p:cBhvr>
                                        <p:cTn id="13"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animEffect transition="in" filter="fade">
                                      <p:cBhvr>
                                        <p:cTn id="17" dur="1000"/>
                                        <p:tgtEl>
                                          <p:spTgt spid="7">
                                            <p:txEl>
                                              <p:pRg st="5" end="5"/>
                                            </p:txEl>
                                          </p:spTgt>
                                        </p:tgtEl>
                                      </p:cBhvr>
                                    </p:animEffect>
                                    <p:anim calcmode="lin" valueType="num">
                                      <p:cBhvr>
                                        <p:cTn id="18"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5" end="5"/>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7">
                                            <p:txEl>
                                              <p:pRg st="6" end="6"/>
                                            </p:txEl>
                                          </p:spTgt>
                                        </p:tgtEl>
                                        <p:attrNameLst>
                                          <p:attrName>style.visibility</p:attrName>
                                        </p:attrNameLst>
                                      </p:cBhvr>
                                      <p:to>
                                        <p:strVal val="visible"/>
                                      </p:to>
                                    </p:set>
                                    <p:animEffect transition="in" filter="fade">
                                      <p:cBhvr>
                                        <p:cTn id="22" dur="1000"/>
                                        <p:tgtEl>
                                          <p:spTgt spid="7">
                                            <p:txEl>
                                              <p:pRg st="6" end="6"/>
                                            </p:txEl>
                                          </p:spTgt>
                                        </p:tgtEl>
                                      </p:cBhvr>
                                    </p:animEffect>
                                    <p:anim calcmode="lin" valueType="num">
                                      <p:cBhvr>
                                        <p:cTn id="23"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7">
                                            <p:txEl>
                                              <p:pRg st="6" end="6"/>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7">
                                            <p:txEl>
                                              <p:pRg st="7" end="7"/>
                                            </p:txEl>
                                          </p:spTgt>
                                        </p:tgtEl>
                                        <p:attrNameLst>
                                          <p:attrName>style.visibility</p:attrName>
                                        </p:attrNameLst>
                                      </p:cBhvr>
                                      <p:to>
                                        <p:strVal val="visible"/>
                                      </p:to>
                                    </p:set>
                                    <p:animEffect transition="in" filter="fade">
                                      <p:cBhvr>
                                        <p:cTn id="27" dur="1000"/>
                                        <p:tgtEl>
                                          <p:spTgt spid="7">
                                            <p:txEl>
                                              <p:pRg st="7" end="7"/>
                                            </p:txEl>
                                          </p:spTgt>
                                        </p:tgtEl>
                                      </p:cBhvr>
                                    </p:animEffect>
                                    <p:anim calcmode="lin" valueType="num">
                                      <p:cBhvr>
                                        <p:cTn id="28"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29" dur="1000" fill="hold"/>
                                        <p:tgtEl>
                                          <p:spTgt spid="7">
                                            <p:txEl>
                                              <p:pRg st="7" end="7"/>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7">
                                            <p:txEl>
                                              <p:pRg st="8" end="8"/>
                                            </p:txEl>
                                          </p:spTgt>
                                        </p:tgtEl>
                                        <p:attrNameLst>
                                          <p:attrName>style.visibility</p:attrName>
                                        </p:attrNameLst>
                                      </p:cBhvr>
                                      <p:to>
                                        <p:strVal val="visible"/>
                                      </p:to>
                                    </p:set>
                                    <p:animEffect transition="in" filter="fade">
                                      <p:cBhvr>
                                        <p:cTn id="32" dur="1000"/>
                                        <p:tgtEl>
                                          <p:spTgt spid="7">
                                            <p:txEl>
                                              <p:pRg st="8" end="8"/>
                                            </p:txEl>
                                          </p:spTgt>
                                        </p:tgtEl>
                                      </p:cBhvr>
                                    </p:animEffect>
                                    <p:anim calcmode="lin" valueType="num">
                                      <p:cBhvr>
                                        <p:cTn id="33"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34" dur="1000" fill="hold"/>
                                        <p:tgtEl>
                                          <p:spTgt spid="7">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97057" y="152400"/>
            <a:ext cx="7520008" cy="1138773"/>
          </a:xfrm>
          <a:prstGeom prst="rect">
            <a:avLst/>
          </a:prstGeom>
          <a:noFill/>
        </p:spPr>
        <p:txBody>
          <a:bodyPr wrap="none" rtlCol="0">
            <a:spAutoFit/>
          </a:bodyPr>
          <a:lstStyle/>
          <a:p>
            <a:pPr algn="ctr"/>
            <a:r>
              <a:rPr lang="en-US" sz="3600" b="1" dirty="0"/>
              <a:t>Psychology of </a:t>
            </a:r>
            <a:r>
              <a:rPr lang="en-US" sz="3600" b="1" dirty="0" smtClean="0"/>
              <a:t>the Self Righteous</a:t>
            </a:r>
          </a:p>
          <a:p>
            <a:pPr algn="ctr"/>
            <a:r>
              <a:rPr lang="en-US" sz="3200" dirty="0" smtClean="0"/>
              <a:t>Romans 2:1-5</a:t>
            </a:r>
            <a:endParaRPr lang="en-US" sz="3200" dirty="0"/>
          </a:p>
        </p:txBody>
      </p:sp>
      <p:sp>
        <p:nvSpPr>
          <p:cNvPr id="7" name="TextBox 6"/>
          <p:cNvSpPr txBox="1"/>
          <p:nvPr/>
        </p:nvSpPr>
        <p:spPr>
          <a:xfrm>
            <a:off x="228600" y="1371600"/>
            <a:ext cx="8610600" cy="5632311"/>
          </a:xfrm>
          <a:prstGeom prst="rect">
            <a:avLst/>
          </a:prstGeom>
          <a:noFill/>
        </p:spPr>
        <p:txBody>
          <a:bodyPr wrap="square" rtlCol="0">
            <a:spAutoFit/>
          </a:bodyPr>
          <a:lstStyle/>
          <a:p>
            <a:pPr marL="857250" indent="-857250"/>
            <a:r>
              <a:rPr lang="en-US" sz="3600" b="1" dirty="0" smtClean="0">
                <a:solidFill>
                  <a:srgbClr val="663300"/>
                </a:solidFill>
              </a:rPr>
              <a:t>Three ways to know if it is you </a:t>
            </a:r>
          </a:p>
          <a:p>
            <a:pPr marL="857250" indent="-857250"/>
            <a:r>
              <a:rPr lang="en-US" sz="3600" b="1" dirty="0" smtClean="0">
                <a:solidFill>
                  <a:srgbClr val="663300"/>
                </a:solidFill>
              </a:rPr>
              <a:t>Paul is addressing:</a:t>
            </a:r>
            <a:endParaRPr lang="en-US" sz="1600" b="1" dirty="0" smtClean="0"/>
          </a:p>
          <a:p>
            <a:pPr marL="857250" indent="-857250">
              <a:buFont typeface="+mj-lt"/>
              <a:buAutoNum type="arabicPeriod" startAt="3"/>
            </a:pPr>
            <a:r>
              <a:rPr lang="en-US" sz="3600" dirty="0" smtClean="0"/>
              <a:t>Do you, deep down, think there is no MP3 recorder, or that you can stand before your own judgement when the video is played?  Or have you accepted that your own values will condemn you, and that you will need to be given a right standing that you could never achieve yourself?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fade">
                                      <p:cBhvr>
                                        <p:cTn id="7" dur="1000"/>
                                        <p:tgtEl>
                                          <p:spTgt spid="7">
                                            <p:txEl>
                                              <p:pRg st="2" end="2"/>
                                            </p:txEl>
                                          </p:spTgt>
                                        </p:tgtEl>
                                      </p:cBhvr>
                                    </p:animEffect>
                                    <p:anim calcmode="lin" valueType="num">
                                      <p:cBhvr>
                                        <p:cTn id="8"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289</TotalTime>
  <Words>500</Words>
  <Application>Microsoft Office PowerPoint</Application>
  <PresentationFormat>On-screen Show (4:3)</PresentationFormat>
  <Paragraphs>90</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Technic</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Sandy</dc:creator>
  <cp:lastModifiedBy>AVBOOTH</cp:lastModifiedBy>
  <cp:revision>9</cp:revision>
  <dcterms:created xsi:type="dcterms:W3CDTF">2016-03-12T15:59:21Z</dcterms:created>
  <dcterms:modified xsi:type="dcterms:W3CDTF">2016-04-10T15:57:58Z</dcterms:modified>
</cp:coreProperties>
</file>