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60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A45200"/>
    <a:srgbClr val="99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8" y="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38196-318D-4DE2-B44F-DE9A33605959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C3B0C-18C9-49D6-B8F2-3A68086F6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0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n-US" sz="4000" b="1" dirty="0" smtClean="0"/>
              <a:t>The Arraignment v. 9</a:t>
            </a:r>
          </a:p>
          <a:p>
            <a:pPr marL="857250" indent="-857250"/>
            <a:endParaRPr lang="en-US" sz="3600" b="1" dirty="0" smtClean="0"/>
          </a:p>
          <a:p>
            <a:pPr marL="1771650" lvl="2" indent="-857250"/>
            <a:endParaRPr lang="en-US" sz="800" b="1" dirty="0" smtClean="0"/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Arraignment:  A criminal proceeding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at  which the defendant is officially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called before a court, informed of the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offense charged in the complaint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and asked to enter a plea.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3B0C-18C9-49D6-B8F2-3A68086F65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6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n-US" sz="4000" b="1" dirty="0" smtClean="0"/>
              <a:t>The Indictment  v. 10-17</a:t>
            </a:r>
          </a:p>
          <a:p>
            <a:pPr marL="1771650" lvl="2" indent="-857250"/>
            <a:endParaRPr lang="en-US" b="1" dirty="0" smtClean="0"/>
          </a:p>
          <a:p>
            <a:pPr marL="1771650" lvl="2" indent="-857250">
              <a:buFont typeface="+mj-lt"/>
              <a:buAutoNum type="alphaLcPeriod"/>
            </a:pPr>
            <a:r>
              <a:rPr lang="en-US" sz="3200" b="1" dirty="0" smtClean="0">
                <a:solidFill>
                  <a:srgbClr val="663300"/>
                </a:solidFill>
              </a:rPr>
              <a:t>The Character of the Accused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	vv. 10-12</a:t>
            </a:r>
          </a:p>
          <a:p>
            <a:pPr marL="1771650" lvl="2" indent="-857250">
              <a:buFont typeface="+mj-lt"/>
              <a:buAutoNum type="alphaLcPeriod" startAt="2"/>
            </a:pPr>
            <a:r>
              <a:rPr lang="en-US" sz="3200" b="1" dirty="0" smtClean="0">
                <a:solidFill>
                  <a:srgbClr val="663300"/>
                </a:solidFill>
              </a:rPr>
              <a:t>The Conversation of the Accused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	vv. 13-14</a:t>
            </a:r>
          </a:p>
          <a:p>
            <a:pPr marL="1771650" lvl="2" indent="-857250">
              <a:buFont typeface="+mj-lt"/>
              <a:buAutoNum type="alphaLcPeriod" startAt="3"/>
            </a:pPr>
            <a:r>
              <a:rPr lang="en-US" sz="3200" b="1" dirty="0" smtClean="0">
                <a:solidFill>
                  <a:srgbClr val="663300"/>
                </a:solidFill>
              </a:rPr>
              <a:t>The Conduct of the Accused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	vv. 15-17</a:t>
            </a:r>
          </a:p>
          <a:p>
            <a:pPr marL="2228850" lvl="3" indent="-857250"/>
            <a:r>
              <a:rPr lang="en-US" sz="3200" b="1" dirty="0" smtClean="0">
                <a:solidFill>
                  <a:srgbClr val="663300"/>
                </a:solidFill>
              </a:rPr>
              <a:t>	</a:t>
            </a:r>
          </a:p>
          <a:p>
            <a:pPr marL="1771650" lvl="2" indent="-857250"/>
            <a:endParaRPr lang="en-US" sz="3200" b="1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3B0C-18C9-49D6-B8F2-3A68086F65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00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n-US" sz="4000" b="1" dirty="0" smtClean="0"/>
              <a:t>The Motive  v. 18</a:t>
            </a:r>
          </a:p>
          <a:p>
            <a:pPr marL="857250" indent="-857250"/>
            <a:endParaRPr lang="en-US" sz="6000" b="1" dirty="0" smtClean="0"/>
          </a:p>
          <a:p>
            <a:pPr marL="857250" indent="-857250">
              <a:buFont typeface="+mj-lt"/>
              <a:buAutoNum type="romanUcPeriod" startAt="4"/>
            </a:pPr>
            <a:r>
              <a:rPr lang="en-US" sz="4000" b="1" dirty="0" smtClean="0"/>
              <a:t>The Verdict  vv. 19-20</a:t>
            </a:r>
          </a:p>
          <a:p>
            <a:pPr marL="857250" indent="-857250">
              <a:buFont typeface="+mj-lt"/>
              <a:buAutoNum type="romanUcPeriod" startAt="4"/>
            </a:pPr>
            <a:endParaRPr lang="en-US" sz="4000" b="1" dirty="0" smtClean="0"/>
          </a:p>
          <a:p>
            <a:pPr marL="857250" indent="-857250">
              <a:buFont typeface="+mj-lt"/>
              <a:buAutoNum type="romanUcPeriod" startAt="4"/>
            </a:pPr>
            <a:endParaRPr lang="en-US" sz="4000" b="1" dirty="0" smtClean="0"/>
          </a:p>
          <a:p>
            <a:pPr marL="1771650" lvl="2" indent="-857250"/>
            <a:endParaRPr lang="en-US" b="1" dirty="0" smtClean="0"/>
          </a:p>
          <a:p>
            <a:pPr marL="2228850" lvl="3" indent="-857250"/>
            <a:r>
              <a:rPr lang="en-US" sz="3200" b="1" dirty="0" smtClean="0">
                <a:solidFill>
                  <a:srgbClr val="663300"/>
                </a:solidFill>
              </a:rPr>
              <a:t>	</a:t>
            </a:r>
          </a:p>
          <a:p>
            <a:pPr marL="1771650" lvl="2" indent="-857250"/>
            <a:endParaRPr lang="en-US" sz="3200" b="1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3B0C-18C9-49D6-B8F2-3A68086F65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98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1650" lvl="2" indent="-857250"/>
            <a:r>
              <a:rPr lang="en-US" sz="4000" b="1" dirty="0" smtClean="0"/>
              <a:t>Applications:</a:t>
            </a:r>
          </a:p>
          <a:p>
            <a:pPr marL="1771650" lvl="2" indent="-857250">
              <a:buFont typeface="+mj-lt"/>
              <a:buAutoNum type="arabicPeriod"/>
            </a:pPr>
            <a:r>
              <a:rPr lang="en-US" sz="3200" b="1" dirty="0" smtClean="0">
                <a:solidFill>
                  <a:srgbClr val="663300"/>
                </a:solidFill>
              </a:rPr>
              <a:t>Are you led by the Spirit or by the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	flesh?</a:t>
            </a:r>
          </a:p>
          <a:p>
            <a:pPr marL="1771650" lvl="2" indent="-857250">
              <a:buFont typeface="+mj-lt"/>
              <a:buAutoNum type="alphaLcPeriod" startAt="2"/>
            </a:pPr>
            <a:r>
              <a:rPr lang="en-US" sz="3200" b="1" dirty="0" smtClean="0">
                <a:solidFill>
                  <a:srgbClr val="663300"/>
                </a:solidFill>
              </a:rPr>
              <a:t>Are you depending on anything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	other than Christ?</a:t>
            </a:r>
          </a:p>
          <a:p>
            <a:pPr marL="1771650" lvl="2" indent="-857250">
              <a:buFont typeface="+mj-lt"/>
              <a:buAutoNum type="alphaLcPeriod" startAt="3"/>
            </a:pPr>
            <a:r>
              <a:rPr lang="en-US" sz="3200" b="1" dirty="0" smtClean="0">
                <a:solidFill>
                  <a:srgbClr val="663300"/>
                </a:solidFill>
              </a:rPr>
              <a:t>Do you feel guilty or has your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	guilt been given to Jesus?</a:t>
            </a:r>
          </a:p>
          <a:p>
            <a:pPr marL="2228850" lvl="3" indent="-857250"/>
            <a:r>
              <a:rPr lang="en-US" sz="3200" b="1" dirty="0" smtClean="0">
                <a:solidFill>
                  <a:srgbClr val="663300"/>
                </a:solidFill>
              </a:rPr>
              <a:t>	</a:t>
            </a:r>
          </a:p>
          <a:p>
            <a:pPr marL="1771650" lvl="2" indent="-857250"/>
            <a:endParaRPr lang="en-US" sz="3200" b="1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3B0C-18C9-49D6-B8F2-3A68086F65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7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29ED87-A37D-4636-A2C3-00433C6FA438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5200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29ED87-A37D-4636-A2C3-00433C6FA438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andy\Pictures\Web Site\New folder\The Book of Rom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9847" y="152400"/>
            <a:ext cx="711444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/>
              <a:t>The Courtroom of Heaven</a:t>
            </a:r>
          </a:p>
          <a:p>
            <a:pPr algn="ctr"/>
            <a:r>
              <a:rPr lang="en-US" sz="3200" dirty="0" smtClean="0"/>
              <a:t>Romans 3:9-20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3716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4000" b="1" dirty="0" smtClean="0"/>
              <a:t>The Arraignment v. 9</a:t>
            </a:r>
          </a:p>
          <a:p>
            <a:pPr marL="857250" indent="-857250"/>
            <a:endParaRPr lang="en-US" sz="3600" b="1" dirty="0" smtClean="0"/>
          </a:p>
          <a:p>
            <a:pPr marL="1771650" lvl="2" indent="-857250"/>
            <a:endParaRPr lang="en-US" sz="800" b="1" dirty="0" smtClean="0"/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Arraignment:  A criminal proceeding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at  which the defendant is officially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called before a court, informed of the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offense charged in the complaint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and asked to enter a plea.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  <p:pic>
        <p:nvPicPr>
          <p:cNvPr id="4098" name="Picture 2" descr="http://www.ball-law.com/wp-content/uploads/2014/12/courtroom-lafayette-indiana-ball-eggles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419600"/>
            <a:ext cx="4246880" cy="2895600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9847" y="152400"/>
            <a:ext cx="711444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/>
              <a:t>The Courtroom of Heaven</a:t>
            </a:r>
          </a:p>
          <a:p>
            <a:pPr algn="ctr"/>
            <a:r>
              <a:rPr lang="en-US" sz="3200" dirty="0" smtClean="0"/>
              <a:t>Romans 3:9-20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371600"/>
            <a:ext cx="84582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4000" b="1" dirty="0" smtClean="0"/>
              <a:t>The Indictment  v. 10-17</a:t>
            </a:r>
          </a:p>
          <a:p>
            <a:pPr marL="1771650" lvl="2" indent="-857250"/>
            <a:endParaRPr lang="en-US" b="1" dirty="0" smtClean="0"/>
          </a:p>
          <a:p>
            <a:pPr marL="1771650" lvl="2" indent="-857250">
              <a:buFont typeface="+mj-lt"/>
              <a:buAutoNum type="alphaLcPeriod"/>
            </a:pPr>
            <a:r>
              <a:rPr lang="en-US" sz="3200" b="1" dirty="0" smtClean="0">
                <a:solidFill>
                  <a:srgbClr val="663300"/>
                </a:solidFill>
              </a:rPr>
              <a:t>The Character of the Accused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	vv. 10-12</a:t>
            </a:r>
          </a:p>
          <a:p>
            <a:pPr marL="1771650" lvl="2" indent="-857250">
              <a:buFont typeface="+mj-lt"/>
              <a:buAutoNum type="alphaLcPeriod" startAt="2"/>
            </a:pPr>
            <a:r>
              <a:rPr lang="en-US" sz="3200" b="1" dirty="0" smtClean="0">
                <a:solidFill>
                  <a:srgbClr val="663300"/>
                </a:solidFill>
              </a:rPr>
              <a:t>The Conversation of the Accused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	vv. 13-14</a:t>
            </a:r>
          </a:p>
          <a:p>
            <a:pPr marL="1771650" lvl="2" indent="-857250">
              <a:buFont typeface="+mj-lt"/>
              <a:buAutoNum type="alphaLcPeriod" startAt="3"/>
            </a:pPr>
            <a:r>
              <a:rPr lang="en-US" sz="3200" b="1" dirty="0" smtClean="0">
                <a:solidFill>
                  <a:srgbClr val="663300"/>
                </a:solidFill>
              </a:rPr>
              <a:t>The Conduct of the Accused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	vv. 15-17</a:t>
            </a:r>
          </a:p>
          <a:p>
            <a:pPr marL="2228850" lvl="3" indent="-857250"/>
            <a:r>
              <a:rPr lang="en-US" sz="3200" b="1" dirty="0" smtClean="0">
                <a:solidFill>
                  <a:srgbClr val="663300"/>
                </a:solidFill>
              </a:rPr>
              <a:t>	</a:t>
            </a:r>
          </a:p>
          <a:p>
            <a:pPr marL="1771650" lvl="2" indent="-857250"/>
            <a:endParaRPr lang="en-US" sz="3200" b="1" dirty="0" smtClean="0">
              <a:solidFill>
                <a:srgbClr val="663300"/>
              </a:solidFill>
            </a:endParaRPr>
          </a:p>
        </p:txBody>
      </p:sp>
      <p:pic>
        <p:nvPicPr>
          <p:cNvPr id="4098" name="Picture 2" descr="http://www.ball-law.com/wp-content/uploads/2014/12/courtroom-lafayette-indiana-ball-eggles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419600"/>
            <a:ext cx="4246880" cy="2895600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9847" y="152400"/>
            <a:ext cx="711444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/>
              <a:t>The Courtroom of Heaven</a:t>
            </a:r>
          </a:p>
          <a:p>
            <a:pPr algn="ctr"/>
            <a:r>
              <a:rPr lang="en-US" sz="3200" dirty="0" smtClean="0"/>
              <a:t>Romans 3:9-20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118241"/>
            <a:ext cx="84582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4000" b="1" dirty="0" smtClean="0"/>
              <a:t>The Motive  v. 18</a:t>
            </a:r>
          </a:p>
          <a:p>
            <a:pPr marL="857250" indent="-857250"/>
            <a:endParaRPr lang="en-US" sz="6000" b="1" dirty="0" smtClean="0"/>
          </a:p>
          <a:p>
            <a:pPr marL="857250" indent="-857250">
              <a:buFont typeface="+mj-lt"/>
              <a:buAutoNum type="romanUcPeriod" startAt="4"/>
            </a:pPr>
            <a:r>
              <a:rPr lang="en-US" sz="4000" b="1" dirty="0" smtClean="0"/>
              <a:t>The Verdict  vv. 19-20</a:t>
            </a:r>
          </a:p>
          <a:p>
            <a:pPr marL="857250" indent="-857250">
              <a:buFont typeface="+mj-lt"/>
              <a:buAutoNum type="romanUcPeriod" startAt="4"/>
            </a:pPr>
            <a:endParaRPr lang="en-US" sz="4000" b="1" dirty="0" smtClean="0"/>
          </a:p>
          <a:p>
            <a:pPr marL="857250" indent="-857250">
              <a:buFont typeface="+mj-lt"/>
              <a:buAutoNum type="romanUcPeriod" startAt="4"/>
            </a:pPr>
            <a:endParaRPr lang="en-US" sz="4000" b="1" dirty="0" smtClean="0"/>
          </a:p>
          <a:p>
            <a:pPr marL="1771650" lvl="2" indent="-857250"/>
            <a:endParaRPr lang="en-US" b="1" dirty="0" smtClean="0"/>
          </a:p>
          <a:p>
            <a:pPr marL="2228850" lvl="3" indent="-857250"/>
            <a:r>
              <a:rPr lang="en-US" sz="3200" b="1" dirty="0" smtClean="0">
                <a:solidFill>
                  <a:srgbClr val="663300"/>
                </a:solidFill>
              </a:rPr>
              <a:t>	</a:t>
            </a:r>
          </a:p>
          <a:p>
            <a:pPr marL="1771650" lvl="2" indent="-857250"/>
            <a:endParaRPr lang="en-US" sz="3200" b="1" dirty="0" smtClean="0">
              <a:solidFill>
                <a:srgbClr val="663300"/>
              </a:solidFill>
            </a:endParaRPr>
          </a:p>
        </p:txBody>
      </p:sp>
      <p:pic>
        <p:nvPicPr>
          <p:cNvPr id="4098" name="Picture 2" descr="http://www.ball-law.com/wp-content/uploads/2014/12/courtroom-lafayette-indiana-ball-eggles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419600"/>
            <a:ext cx="4246880" cy="2895600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9847" y="152400"/>
            <a:ext cx="711444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/>
              <a:t>The Courtroom of Heaven</a:t>
            </a:r>
          </a:p>
          <a:p>
            <a:pPr algn="ctr"/>
            <a:r>
              <a:rPr lang="en-US" sz="3200" dirty="0" smtClean="0"/>
              <a:t>Romans 3:9-20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-228600" y="1600200"/>
            <a:ext cx="8839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1650" lvl="2" indent="-857250"/>
            <a:r>
              <a:rPr lang="en-US" sz="4000" b="1" dirty="0" smtClean="0"/>
              <a:t>Applications:</a:t>
            </a:r>
          </a:p>
          <a:p>
            <a:pPr marL="1771650" lvl="2" indent="-857250">
              <a:buFont typeface="+mj-lt"/>
              <a:buAutoNum type="arabicPeriod"/>
            </a:pPr>
            <a:r>
              <a:rPr lang="en-US" sz="3200" b="1" dirty="0" smtClean="0">
                <a:solidFill>
                  <a:srgbClr val="663300"/>
                </a:solidFill>
              </a:rPr>
              <a:t>Are you led by the Spirit or by the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	flesh?</a:t>
            </a:r>
          </a:p>
          <a:p>
            <a:pPr marL="1771650" lvl="2" indent="-857250">
              <a:buFont typeface="+mj-lt"/>
              <a:buAutoNum type="alphaLcPeriod" startAt="2"/>
            </a:pPr>
            <a:r>
              <a:rPr lang="en-US" sz="3200" b="1" dirty="0" smtClean="0">
                <a:solidFill>
                  <a:srgbClr val="663300"/>
                </a:solidFill>
              </a:rPr>
              <a:t>Are you depending on anything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	other than Christ?</a:t>
            </a:r>
          </a:p>
          <a:p>
            <a:pPr marL="1771650" lvl="2" indent="-857250">
              <a:buFont typeface="+mj-lt"/>
              <a:buAutoNum type="alphaLcPeriod" startAt="3"/>
            </a:pPr>
            <a:r>
              <a:rPr lang="en-US" sz="3200" b="1" dirty="0" smtClean="0">
                <a:solidFill>
                  <a:srgbClr val="663300"/>
                </a:solidFill>
              </a:rPr>
              <a:t>Do you feel guilty or has your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	guilt been given to Jesus?</a:t>
            </a:r>
          </a:p>
          <a:p>
            <a:pPr marL="2228850" lvl="3" indent="-857250"/>
            <a:r>
              <a:rPr lang="en-US" sz="3200" b="1" dirty="0" smtClean="0">
                <a:solidFill>
                  <a:srgbClr val="663300"/>
                </a:solidFill>
              </a:rPr>
              <a:t>	</a:t>
            </a:r>
          </a:p>
          <a:p>
            <a:pPr marL="1771650" lvl="2" indent="-857250"/>
            <a:endParaRPr lang="en-US" sz="3200" b="1" dirty="0" smtClean="0">
              <a:solidFill>
                <a:srgbClr val="663300"/>
              </a:solidFill>
            </a:endParaRPr>
          </a:p>
        </p:txBody>
      </p:sp>
      <p:pic>
        <p:nvPicPr>
          <p:cNvPr id="4098" name="Picture 2" descr="http://www.ball-law.com/wp-content/uploads/2014/12/courtroom-lafayette-indiana-ball-eggles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419600"/>
            <a:ext cx="4246880" cy="2895600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402</TotalTime>
  <Words>162</Words>
  <Application>Microsoft Office PowerPoint</Application>
  <PresentationFormat>On-screen Show (4:3)</PresentationFormat>
  <Paragraphs>76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</dc:creator>
  <cp:lastModifiedBy>AVBOOTH</cp:lastModifiedBy>
  <cp:revision>18</cp:revision>
  <dcterms:created xsi:type="dcterms:W3CDTF">2016-03-12T15:59:21Z</dcterms:created>
  <dcterms:modified xsi:type="dcterms:W3CDTF">2016-05-15T15:59:52Z</dcterms:modified>
</cp:coreProperties>
</file>