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45200"/>
    <a:srgbClr val="99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EE257-2694-4AD2-AD21-D0CD81B3B54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4C6A-9E41-454E-8FA6-C280BAC49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7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Righteousness That is Revealed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v. 21</a:t>
            </a:r>
          </a:p>
          <a:p>
            <a:pPr marL="857250" indent="-857250"/>
            <a:endParaRPr lang="en-US" sz="3200" b="1" dirty="0" smtClean="0"/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Paul bookends his argument 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with the gospel</a:t>
            </a:r>
          </a:p>
          <a:p>
            <a:pPr marL="1771650" lvl="2" indent="-857250"/>
            <a:endParaRPr lang="en-US" sz="1400" b="1" dirty="0" smtClean="0">
              <a:solidFill>
                <a:srgbClr val="663300"/>
              </a:solidFill>
            </a:endParaRP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“for in it the righteousness of God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Is revealed”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- Romans 1:17 </a:t>
            </a: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4C6A-9E41-454E-8FA6-C280BAC49B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Righteousness That is Through Faith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vv. 22-23</a:t>
            </a:r>
          </a:p>
          <a:p>
            <a:pPr marL="857250" indent="-857250"/>
            <a:endParaRPr lang="en-US" sz="3200" b="1" dirty="0" smtClean="0"/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Eight times in vv. 21-31 the word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“faith” is used.</a:t>
            </a:r>
          </a:p>
          <a:p>
            <a:pPr marL="1771650" lvl="2" indent="-857250"/>
            <a:endParaRPr lang="en-US" sz="1400" b="1" dirty="0" smtClean="0">
              <a:solidFill>
                <a:srgbClr val="663300"/>
              </a:solidFill>
            </a:endParaRP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Righteousness – receiving faith has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one object:  Christ</a:t>
            </a: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4C6A-9E41-454E-8FA6-C280BAC49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Righteousness That is Found in 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Christ  vv. 24-26</a:t>
            </a:r>
          </a:p>
          <a:p>
            <a:pPr marL="857250" indent="-857250"/>
            <a:endParaRPr lang="en-US" sz="3200" b="1" dirty="0" smtClean="0"/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“Propitiation”</a:t>
            </a:r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Used 25 times in the Old</a:t>
            </a:r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Testament = “mercy seat”</a:t>
            </a: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4C6A-9E41-454E-8FA6-C280BAC49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What Does it Mean  vv. 27-31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sz="3200" b="1" dirty="0" smtClean="0"/>
          </a:p>
          <a:p>
            <a:pPr marL="1771650" lvl="2" indent="-857250">
              <a:buAutoNum type="alphaLcPeriod"/>
            </a:pPr>
            <a:r>
              <a:rPr lang="en-US" sz="4000" b="1" dirty="0" smtClean="0">
                <a:solidFill>
                  <a:srgbClr val="663300"/>
                </a:solidFill>
              </a:rPr>
              <a:t>No Boasting   vv. 27-28</a:t>
            </a:r>
          </a:p>
          <a:p>
            <a:pPr marL="1771650" lvl="2" indent="-857250">
              <a:buAutoNum type="alphaLcPeriod"/>
            </a:pPr>
            <a:r>
              <a:rPr lang="en-US" sz="4000" b="1" dirty="0" smtClean="0">
                <a:solidFill>
                  <a:srgbClr val="663300"/>
                </a:solidFill>
              </a:rPr>
              <a:t>No Discrimination</a:t>
            </a:r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	vv. 29-30</a:t>
            </a:r>
          </a:p>
          <a:p>
            <a:pPr marL="1771650" lvl="2" indent="-857250">
              <a:buFont typeface="+mj-lt"/>
              <a:buAutoNum type="alphaLcPeriod" startAt="3"/>
            </a:pPr>
            <a:r>
              <a:rPr lang="en-US" sz="4000" b="1" dirty="0" smtClean="0">
                <a:solidFill>
                  <a:srgbClr val="663300"/>
                </a:solidFill>
              </a:rPr>
              <a:t>No Legalism  v. 31</a:t>
            </a:r>
          </a:p>
          <a:p>
            <a:pPr marL="1771650" lvl="2" indent="-857250">
              <a:buAutoNum type="alphaLcPeriod"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4C6A-9E41-454E-8FA6-C280BAC49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5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ED87-A37D-4636-A2C3-00433C6FA438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C1BE-426E-41C0-BEEC-B6546399E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ndy\Pictures\Web Site\New folder\The Book of Rom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1074084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Righteousness That is Revealed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v. 21</a:t>
            </a:r>
          </a:p>
          <a:p>
            <a:pPr marL="857250" indent="-857250"/>
            <a:endParaRPr lang="en-US" sz="3200" b="1" dirty="0" smtClean="0"/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Paul bookends his argument 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with the gospel</a:t>
            </a:r>
          </a:p>
          <a:p>
            <a:pPr marL="1771650" lvl="2" indent="-857250"/>
            <a:endParaRPr lang="en-US" sz="1400" b="1" dirty="0" smtClean="0">
              <a:solidFill>
                <a:srgbClr val="663300"/>
              </a:solidFill>
            </a:endParaRP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“for in it the righteousness of God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Is revealed”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- Romans 1:17 </a:t>
            </a: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398" y="152400"/>
            <a:ext cx="3751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The Gift of God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Romans 3:21-31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1074084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371600"/>
            <a:ext cx="9753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Righteousness That is Through Faith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vv. 22-23</a:t>
            </a:r>
          </a:p>
          <a:p>
            <a:pPr marL="857250" indent="-857250"/>
            <a:endParaRPr lang="en-US" sz="3200" b="1" dirty="0" smtClean="0"/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Eight times in vv. 21-31 the word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“faith” is used.</a:t>
            </a:r>
          </a:p>
          <a:p>
            <a:pPr marL="1771650" lvl="2" indent="-857250"/>
            <a:endParaRPr lang="en-US" sz="1400" b="1" dirty="0" smtClean="0">
              <a:solidFill>
                <a:srgbClr val="663300"/>
              </a:solidFill>
            </a:endParaRP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Righteousness – receiving faith has</a:t>
            </a:r>
          </a:p>
          <a:p>
            <a:pPr marL="1771650" lvl="2" indent="-857250"/>
            <a:r>
              <a:rPr lang="en-US" sz="3200" b="1" dirty="0" smtClean="0">
                <a:solidFill>
                  <a:srgbClr val="663300"/>
                </a:solidFill>
              </a:rPr>
              <a:t>one object:  Christ</a:t>
            </a: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398" y="152400"/>
            <a:ext cx="3751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The Gift of God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Romans 3:21-31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1074084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371600"/>
            <a:ext cx="975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A Righteousness That is Found in 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Christ  vv. 24-26</a:t>
            </a:r>
          </a:p>
          <a:p>
            <a:pPr marL="857250" indent="-857250"/>
            <a:endParaRPr lang="en-US" sz="3200" b="1" dirty="0" smtClean="0"/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“Propitiation”</a:t>
            </a:r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Used 25 times in the Old</a:t>
            </a:r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Testament = “mercy seat”</a:t>
            </a: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398" y="152400"/>
            <a:ext cx="3751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The Gift of God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Romans 3:21-31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1074084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371600"/>
            <a:ext cx="9753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What Does it Mean  vv. 27-31</a:t>
            </a:r>
          </a:p>
          <a:p>
            <a:pPr marL="857250" indent="-857250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sz="3200" b="1" dirty="0" smtClean="0"/>
          </a:p>
          <a:p>
            <a:pPr marL="1771650" lvl="2" indent="-857250">
              <a:buAutoNum type="alphaLcPeriod"/>
            </a:pPr>
            <a:r>
              <a:rPr lang="en-US" sz="4000" b="1" dirty="0" smtClean="0">
                <a:solidFill>
                  <a:srgbClr val="663300"/>
                </a:solidFill>
              </a:rPr>
              <a:t>No Boasting   vv. 27-28</a:t>
            </a:r>
          </a:p>
          <a:p>
            <a:pPr marL="1771650" lvl="2" indent="-857250">
              <a:buAutoNum type="alphaLcPeriod"/>
            </a:pPr>
            <a:r>
              <a:rPr lang="en-US" sz="4000" b="1" dirty="0" smtClean="0">
                <a:solidFill>
                  <a:srgbClr val="663300"/>
                </a:solidFill>
              </a:rPr>
              <a:t>No Discrimination</a:t>
            </a:r>
          </a:p>
          <a:p>
            <a:pPr marL="1771650" lvl="2" indent="-857250"/>
            <a:r>
              <a:rPr lang="en-US" sz="4000" b="1" dirty="0" smtClean="0">
                <a:solidFill>
                  <a:srgbClr val="663300"/>
                </a:solidFill>
              </a:rPr>
              <a:t>	vv. 29-30</a:t>
            </a:r>
          </a:p>
          <a:p>
            <a:pPr marL="1771650" lvl="2" indent="-857250">
              <a:buFont typeface="+mj-lt"/>
              <a:buAutoNum type="alphaLcPeriod" startAt="3"/>
            </a:pPr>
            <a:r>
              <a:rPr lang="en-US" sz="4000" b="1" dirty="0" smtClean="0">
                <a:solidFill>
                  <a:srgbClr val="663300"/>
                </a:solidFill>
              </a:rPr>
              <a:t>No Legalism  v. 31</a:t>
            </a:r>
          </a:p>
          <a:p>
            <a:pPr marL="1771650" lvl="2" indent="-857250">
              <a:buAutoNum type="alphaLcPeriod"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398" y="152400"/>
            <a:ext cx="3751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The Gift of God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Romans 3:21-31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1074084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29540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Applications: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sz="3200" b="1" dirty="0" smtClean="0"/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solidFill>
                  <a:srgbClr val="663300"/>
                </a:solidFill>
              </a:rPr>
              <a:t>When was the last time you rejoiced in what Christ has done for you?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800" b="1" dirty="0" smtClean="0">
                <a:solidFill>
                  <a:srgbClr val="663300"/>
                </a:solidFill>
              </a:rPr>
              <a:t>Are you trusting in your </a:t>
            </a:r>
          </a:p>
          <a:p>
            <a:pPr marL="857250" indent="-857250"/>
            <a:r>
              <a:rPr lang="en-US" sz="3800" b="1" dirty="0" smtClean="0">
                <a:solidFill>
                  <a:srgbClr val="663300"/>
                </a:solidFill>
              </a:rPr>
              <a:t>	faith or the object of your </a:t>
            </a:r>
          </a:p>
          <a:p>
            <a:pPr marL="857250" indent="-857250"/>
            <a:r>
              <a:rPr lang="en-US" sz="3800" b="1" dirty="0" smtClean="0">
                <a:solidFill>
                  <a:srgbClr val="663300"/>
                </a:solidFill>
              </a:rPr>
              <a:t>	faith?</a:t>
            </a:r>
          </a:p>
          <a:p>
            <a:pPr marL="857250" indent="-857250">
              <a:buFont typeface="+mj-lt"/>
              <a:buAutoNum type="arabicPeriod" startAt="3"/>
            </a:pPr>
            <a:r>
              <a:rPr lang="en-US" sz="3800" b="1" dirty="0" smtClean="0">
                <a:solidFill>
                  <a:srgbClr val="663300"/>
                </a:solidFill>
              </a:rPr>
              <a:t>How are you going to share</a:t>
            </a:r>
          </a:p>
          <a:p>
            <a:pPr marL="857250" indent="-857250"/>
            <a:r>
              <a:rPr lang="en-US" sz="3800" b="1" dirty="0" smtClean="0">
                <a:solidFill>
                  <a:srgbClr val="663300"/>
                </a:solidFill>
              </a:rPr>
              <a:t>	this gift?  </a:t>
            </a:r>
          </a:p>
          <a:p>
            <a:pPr marL="1771650" lvl="2" indent="-857250"/>
            <a:endParaRPr lang="en-US" sz="4000" b="1" dirty="0" smtClean="0">
              <a:solidFill>
                <a:srgbClr val="663300"/>
              </a:solidFill>
            </a:endParaRPr>
          </a:p>
          <a:p>
            <a:pPr marL="857250" indent="-857250"/>
            <a:endParaRPr lang="en-US" sz="3600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398" y="152400"/>
            <a:ext cx="3751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The Gift of God</a:t>
            </a: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Romans 3:21-31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84</Words>
  <Application>Microsoft Office PowerPoint</Application>
  <PresentationFormat>On-screen Show (4:3)</PresentationFormat>
  <Paragraphs>80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</dc:creator>
  <cp:lastModifiedBy>AVBOOTH</cp:lastModifiedBy>
  <cp:revision>20</cp:revision>
  <dcterms:created xsi:type="dcterms:W3CDTF">2016-03-12T15:59:21Z</dcterms:created>
  <dcterms:modified xsi:type="dcterms:W3CDTF">2016-05-22T14:03:15Z</dcterms:modified>
</cp:coreProperties>
</file>